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20"/>
  </p:notesMasterIdLst>
  <p:sldIdLst>
    <p:sldId id="1267" r:id="rId3"/>
    <p:sldId id="1266" r:id="rId4"/>
    <p:sldId id="1252" r:id="rId5"/>
    <p:sldId id="1243" r:id="rId6"/>
    <p:sldId id="1253" r:id="rId7"/>
    <p:sldId id="1254" r:id="rId8"/>
    <p:sldId id="1260" r:id="rId9"/>
    <p:sldId id="1255" r:id="rId10"/>
    <p:sldId id="277" r:id="rId11"/>
    <p:sldId id="1256" r:id="rId12"/>
    <p:sldId id="271" r:id="rId13"/>
    <p:sldId id="1257" r:id="rId14"/>
    <p:sldId id="276" r:id="rId15"/>
    <p:sldId id="1248" r:id="rId16"/>
    <p:sldId id="1265" r:id="rId17"/>
    <p:sldId id="1250" r:id="rId18"/>
    <p:sldId id="1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54431" autoAdjust="0"/>
  </p:normalViewPr>
  <p:slideViewPr>
    <p:cSldViewPr snapToGrid="0">
      <p:cViewPr varScale="1">
        <p:scale>
          <a:sx n="67" d="100"/>
          <a:sy n="67" d="100"/>
        </p:scale>
        <p:origin x="957" y="51"/>
      </p:cViewPr>
      <p:guideLst/>
    </p:cSldViewPr>
  </p:slideViewPr>
  <p:notesTextViewPr>
    <p:cViewPr>
      <p:scale>
        <a:sx n="1" d="1"/>
        <a:sy n="1" d="1"/>
      </p:scale>
      <p:origin x="0" y="0"/>
    </p:cViewPr>
  </p:notesTextViewPr>
  <p:sorterViewPr>
    <p:cViewPr>
      <p:scale>
        <a:sx n="62" d="100"/>
        <a:sy n="6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76011-9F70-4097-8457-1777EAA6E1F0}" type="datetimeFigureOut">
              <a:rPr lang="en-US" smtClean="0"/>
              <a:t>12/27/2021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41719-4D5B-4197-9DCF-077944F31CFE}" type="slidenum">
              <a:rPr lang="en-US" smtClean="0"/>
              <a:t>‹#›</a:t>
            </a:fld>
            <a:endParaRPr lang="en-US" dirty="0"/>
          </a:p>
        </p:txBody>
      </p:sp>
    </p:spTree>
    <p:extLst>
      <p:ext uri="{BB962C8B-B14F-4D97-AF65-F5344CB8AC3E}">
        <p14:creationId xmlns:p14="http://schemas.microsoft.com/office/powerpoint/2010/main" val="3186887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Hello and thanks for the opportunity to present our research on “Model analysis and visualization of 6PPD-quinone fate and transport in Longfellow Creek watershed, Seattle, USA”</a:t>
            </a:r>
          </a:p>
          <a:p>
            <a:pPr marL="171450" indent="-171450">
              <a:buFont typeface="Arial" panose="020B0604020202020204" pitchFamily="34" charset="0"/>
              <a:buChar char="•"/>
            </a:pPr>
            <a:r>
              <a:rPr lang="en-US" dirty="0"/>
              <a:t>Thanks to all the authors – each has contributed in crucial ways to the work presented here.</a:t>
            </a:r>
          </a:p>
          <a:p>
            <a:pPr marL="171450" indent="-171450">
              <a:buFont typeface="Arial" panose="020B0604020202020204" pitchFamily="34" charset="0"/>
              <a:buChar char="•"/>
            </a:pPr>
            <a:r>
              <a:rPr lang="en-US" dirty="0"/>
              <a:t>Grateful acknowledgements for financial support and collaboration go to EPA Region 10 and EPA-ORD’s research programs for Safe and Sustainable Water Resources and Sustainable and Healthy Communities</a:t>
            </a:r>
          </a:p>
          <a:p>
            <a:pPr marL="171450" indent="-171450">
              <a:buFont typeface="Arial" panose="020B0604020202020204" pitchFamily="34" charset="0"/>
              <a:buChar char="•"/>
            </a:pPr>
            <a:r>
              <a:rPr lang="en-US" dirty="0"/>
              <a:t>I am Bob McKane and I’ll be narrating today’s presentation along with teammate Jonathan Halama.</a:t>
            </a:r>
          </a:p>
        </p:txBody>
      </p:sp>
      <p:sp>
        <p:nvSpPr>
          <p:cNvPr id="4" name="Slide Number Placeholder 3"/>
          <p:cNvSpPr>
            <a:spLocks noGrp="1"/>
          </p:cNvSpPr>
          <p:nvPr>
            <p:ph type="sldNum" sz="quarter" idx="5"/>
          </p:nvPr>
        </p:nvSpPr>
        <p:spPr/>
        <p:txBody>
          <a:bodyPr/>
          <a:lstStyle/>
          <a:p>
            <a:fld id="{BAF53879-BD6B-418E-8A6F-2736CE74472F}" type="slidenum">
              <a:rPr lang="en-US" smtClean="0"/>
              <a:t>1</a:t>
            </a:fld>
            <a:endParaRPr lang="en-US" dirty="0"/>
          </a:p>
        </p:txBody>
      </p:sp>
    </p:spTree>
    <p:extLst>
      <p:ext uri="{BB962C8B-B14F-4D97-AF65-F5344CB8AC3E}">
        <p14:creationId xmlns:p14="http://schemas.microsoft.com/office/powerpoint/2010/main" val="143908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performance tests within this watershed showed that simulated stormwater runoff closely matched the observed runoff for Longfellow Creek. Observed data in the graph (blue line at left) is in blue for stream gage station 098a, the furthest downstream (north) gage location in Longfellow, versus VELMA's simulated runoff data in the (dashed-red line). Overall, VELMA is matching the low flows and peak events very well for this watershed, with an excellent goodness-of-fit Nash-Sutcliffe Efficiency (NSE) of 0.90 for 2019, and a respectable 0.72 in 2020. Similarly, for the furthest upstream (south) gage station 099, VELMA again performs well, still hitting most of the peak storm events quite well, but with summer low flows a bit high compared to observed values. </a:t>
            </a:r>
          </a:p>
        </p:txBody>
      </p:sp>
      <p:sp>
        <p:nvSpPr>
          <p:cNvPr id="4" name="Slide Number Placeholder 3"/>
          <p:cNvSpPr>
            <a:spLocks noGrp="1"/>
          </p:cNvSpPr>
          <p:nvPr>
            <p:ph type="sldNum" sz="quarter" idx="5"/>
          </p:nvPr>
        </p:nvSpPr>
        <p:spPr/>
        <p:txBody>
          <a:bodyPr/>
          <a:lstStyle/>
          <a:p>
            <a:fld id="{D3241719-4D5B-4197-9DCF-077944F31CFE}" type="slidenum">
              <a:rPr lang="en-US" smtClean="0"/>
              <a:t>10</a:t>
            </a:fld>
            <a:endParaRPr lang="en-US" dirty="0"/>
          </a:p>
        </p:txBody>
      </p:sp>
    </p:spTree>
    <p:extLst>
      <p:ext uri="{BB962C8B-B14F-4D97-AF65-F5344CB8AC3E}">
        <p14:creationId xmlns:p14="http://schemas.microsoft.com/office/powerpoint/2010/main" val="22715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Inclusion of a contaminant in VELMA is a two-part process. The first part is a disturbance input file that represents the cell-by-cell location of deposition, the daily timing, and the amount of 6PPD-quinone deposited (simulated as a fraction of a tire rubber that is 6PPD, and the fraction of 6DDP converted to 6PPD-quinone). </a:t>
            </a:r>
          </a:p>
          <a:p>
            <a:pPr marL="171450" indent="-171450">
              <a:buFont typeface="Arial" panose="020B0604020202020204" pitchFamily="34" charset="0"/>
              <a:buChar char="•"/>
            </a:pPr>
            <a:r>
              <a:rPr lang="en-US" dirty="0"/>
              <a:t>Characterization of daily spatial patterns of 6PPD deposition are based on a combination of daily traffic flow counts from the Washington Department of Transportation (high-traffic roadways) and Seattle Department of Transportation (neighborhood roadways). </a:t>
            </a:r>
          </a:p>
          <a:p>
            <a:pPr marL="171450" indent="-171450">
              <a:buFont typeface="Arial" panose="020B0604020202020204" pitchFamily="34" charset="0"/>
              <a:buChar char="•"/>
            </a:pPr>
            <a:r>
              <a:rPr lang="en-US" dirty="0"/>
              <a:t>Contaminant-specific information on 6PPD solubility, sorption, decomposition, and other chemical properties was obtained from EPA’s CompTox database (https://comptox.epa.gov/dashboard/dsstoxdb/results?search=DTXSID9025114). </a:t>
            </a:r>
          </a:p>
          <a:p>
            <a:pPr marL="171450" indent="-171450">
              <a:buFont typeface="Arial" panose="020B0604020202020204" pitchFamily="34" charset="0"/>
              <a:buChar char="•"/>
            </a:pPr>
            <a:r>
              <a:rPr lang="en-US" dirty="0"/>
              <a:t>Contaminant fate and transport within soil columns (grid cells) and watersheds is modeled through the interaction of </a:t>
            </a:r>
            <a:r>
              <a:rPr lang="en-US" dirty="0" err="1"/>
              <a:t>Comptox</a:t>
            </a:r>
            <a:r>
              <a:rPr lang="en-US" dirty="0"/>
              <a:t> parameters with hydrological and soil biogeochemical processes in VELMA. </a:t>
            </a:r>
            <a:r>
              <a:rPr lang="en-US" dirty="0" err="1"/>
              <a:t>Comptox</a:t>
            </a:r>
            <a:r>
              <a:rPr lang="en-US" dirty="0"/>
              <a:t> provides empirically-determined parameter values and associated variability </a:t>
            </a:r>
          </a:p>
          <a:p>
            <a:pPr marL="628650" lvl="1" indent="-171450">
              <a:buFont typeface="Arial" panose="020B0604020202020204" pitchFamily="34" charset="0"/>
              <a:buChar char="•"/>
            </a:pPr>
            <a:r>
              <a:rPr lang="en-US" dirty="0"/>
              <a:t>For example: Soil carbon content is a key soil variable affecting contaminant sorption and must be specified based on available soil survey data (e.g., GSSURGO) and can be used as a treatment variable in explorations of alternative GI scenarios. </a:t>
            </a:r>
          </a:p>
          <a:p>
            <a:pPr marL="628650" lvl="1" indent="-171450">
              <a:buFont typeface="Arial" panose="020B0604020202020204" pitchFamily="34" charset="0"/>
              <a:buChar char="•"/>
            </a:pPr>
            <a:r>
              <a:rPr lang="en-US" dirty="0"/>
              <a:t>Note that contaminant transport in VELMA via urban stormwater systems (roadway curbs, drains, pipes) act to “short-circuit” the role of soils in retaining and decomposing contaminants before reaching streams and estuaries. This is especially important for traffic-related contaminants such as 6PPD-q. Modeled additions of bioswales and rain gardens in VELMA serve to redirect flow on impervious surfaces to roadside soils. </a:t>
            </a:r>
          </a:p>
          <a:p>
            <a:pPr marL="171450" indent="-171450">
              <a:buFont typeface="Arial" panose="020B0604020202020204" pitchFamily="34" charset="0"/>
              <a:buChar char="•"/>
            </a:pPr>
            <a:r>
              <a:rPr lang="en-US" dirty="0"/>
              <a:t>Simulated concentrations of 6PPD-quinone (ng/L) were calculated and compared to available observed stream data for grab samples collected by Zhenyu Tian at the same georeferenced location.</a:t>
            </a:r>
          </a:p>
        </p:txBody>
      </p:sp>
      <p:sp>
        <p:nvSpPr>
          <p:cNvPr id="4" name="Slide Number Placeholder 3"/>
          <p:cNvSpPr>
            <a:spLocks noGrp="1"/>
          </p:cNvSpPr>
          <p:nvPr>
            <p:ph type="sldNum" sz="quarter" idx="5"/>
          </p:nvPr>
        </p:nvSpPr>
        <p:spPr/>
        <p:txBody>
          <a:bodyPr/>
          <a:lstStyle/>
          <a:p>
            <a:fld id="{D3241719-4D5B-4197-9DCF-077944F31CFE}" type="slidenum">
              <a:rPr lang="en-US" smtClean="0"/>
              <a:t>11</a:t>
            </a:fld>
            <a:endParaRPr lang="en-US" dirty="0"/>
          </a:p>
        </p:txBody>
      </p:sp>
    </p:spTree>
    <p:extLst>
      <p:ext uri="{BB962C8B-B14F-4D97-AF65-F5344CB8AC3E}">
        <p14:creationId xmlns:p14="http://schemas.microsoft.com/office/powerpoint/2010/main" val="943126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are looking at 2019 daily VELMA model 6PPD-quinone runoff results to Longfellow Creek (green line) versus daily precipitation (blue line). </a:t>
            </a:r>
          </a:p>
          <a:p>
            <a:pPr marL="171450" indent="-171450">
              <a:buFont typeface="Arial" panose="020B0604020202020204" pitchFamily="34" charset="0"/>
              <a:buChar char="•"/>
            </a:pPr>
            <a:r>
              <a:rPr lang="en-US" dirty="0"/>
              <a:t>CLICK WHILE IN SLIDE SHOW VIEW TO SEE ANIMIATION 1 of 2:  Modeled 2019 6PPD-quinone stream concentrations are very similar to 2020 observed data. This comparison of observed versus simulated 6PPD-quinone is at the same Longfellow Creek location where Zhenyu Tian collected 6PPD-quinone grab samples. Although no 2019 observed data are available, we're very happy that modeled results are in the same ballpark as Zhenyu’s 2020 samples. This suggests that our estimates for 6PPD-quinone deposition and fate and transport within the stormwater system and watershed are generally on target.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TO SEE ANIMATION 2 OF 2 to see the takeaway message concerning first flush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Comparison of the timing of 6PPD-quinone and precipitation peaks underscores 6PPD-quinone “first flush” behavior. That is, the concept of a contaminant building up on the roadway and a first flush stormwater runoff event occurring, such that higher levels of contaminants are being washed out very early during storm events (to left of peak runoff). </a:t>
            </a:r>
          </a:p>
        </p:txBody>
      </p:sp>
      <p:sp>
        <p:nvSpPr>
          <p:cNvPr id="4" name="Slide Number Placeholder 3"/>
          <p:cNvSpPr>
            <a:spLocks noGrp="1"/>
          </p:cNvSpPr>
          <p:nvPr>
            <p:ph type="sldNum" sz="quarter" idx="5"/>
          </p:nvPr>
        </p:nvSpPr>
        <p:spPr/>
        <p:txBody>
          <a:bodyPr/>
          <a:lstStyle/>
          <a:p>
            <a:fld id="{D3241719-4D5B-4197-9DCF-077944F31CFE}" type="slidenum">
              <a:rPr lang="en-US" smtClean="0"/>
              <a:t>12</a:t>
            </a:fld>
            <a:endParaRPr lang="en-US" dirty="0"/>
          </a:p>
        </p:txBody>
      </p:sp>
    </p:spTree>
    <p:extLst>
      <p:ext uri="{BB962C8B-B14F-4D97-AF65-F5344CB8AC3E}">
        <p14:creationId xmlns:p14="http://schemas.microsoft.com/office/powerpoint/2010/main" val="408011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initial demonstration of VELMA’s ability to simulate 6PPD-quinone loadings in Longfellow Creek provides an opportunity to review the steps necessary to model contaminants in urban watersheds:</a:t>
            </a:r>
          </a:p>
          <a:p>
            <a:pPr marL="171450" lvl="0" indent="-171450">
              <a:buFont typeface="Arial" panose="020B0604020202020204" pitchFamily="34" charset="0"/>
              <a:buChar char="•"/>
            </a:pPr>
            <a:r>
              <a:rPr lang="en-US" dirty="0"/>
              <a:t>Step 1: Understand and characterize deposition of the contaminant in question: What is the contaminant source? What is the timing of the deposition and amount of deposition? What is the spatial pattern of contaminant deposition, and on what specific surfaces?</a:t>
            </a:r>
          </a:p>
          <a:p>
            <a:pPr marL="171450" lvl="0" indent="-171450">
              <a:buFont typeface="Arial" panose="020B0604020202020204" pitchFamily="34" charset="0"/>
              <a:buChar char="•"/>
            </a:pPr>
            <a:r>
              <a:rPr lang="en-US" dirty="0"/>
              <a:t>Step 2: Understand and characterize water routing. Where are the dominant flow paths.</a:t>
            </a:r>
          </a:p>
          <a:p>
            <a:pPr marL="171450" lvl="0" indent="-171450">
              <a:buFont typeface="Arial" panose="020B0604020202020204" pitchFamily="34" charset="0"/>
              <a:buChar char="•"/>
            </a:pPr>
            <a:r>
              <a:rPr lang="en-US" dirty="0"/>
              <a:t>Step 3: Given steps 1 and 2, where and what kinds of green and/or gray infrastructure treatments can be implemented to most effectively reduce contaminant loads.</a:t>
            </a:r>
          </a:p>
          <a:p>
            <a:pPr marL="0" lvl="0" indent="0">
              <a:buFont typeface="Arial" panose="020B0604020202020204" pitchFamily="34" charset="0"/>
              <a:buNone/>
            </a:pPr>
            <a:r>
              <a:rPr lang="en-US" dirty="0"/>
              <a:t>     Pervious pavements? Rain gardens? Detention ponds? Soil remediation (biochar)?</a:t>
            </a:r>
          </a:p>
        </p:txBody>
      </p:sp>
      <p:sp>
        <p:nvSpPr>
          <p:cNvPr id="4" name="Slide Number Placeholder 3"/>
          <p:cNvSpPr>
            <a:spLocks noGrp="1"/>
          </p:cNvSpPr>
          <p:nvPr>
            <p:ph type="sldNum" sz="quarter" idx="5"/>
          </p:nvPr>
        </p:nvSpPr>
        <p:spPr/>
        <p:txBody>
          <a:bodyPr/>
          <a:lstStyle/>
          <a:p>
            <a:fld id="{D3241719-4D5B-4197-9DCF-077944F31CFE}" type="slidenum">
              <a:rPr lang="en-US" smtClean="0"/>
              <a:t>13</a:t>
            </a:fld>
            <a:endParaRPr lang="en-US" dirty="0"/>
          </a:p>
        </p:txBody>
      </p:sp>
    </p:spTree>
    <p:extLst>
      <p:ext uri="{BB962C8B-B14F-4D97-AF65-F5344CB8AC3E}">
        <p14:creationId xmlns:p14="http://schemas.microsoft.com/office/powerpoint/2010/main" val="298192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To demonstrate these ideas, we created four scenarios focusing on a portion of the watershed that includes the High Point neighborhood of the Longfellow Creek watershed. High Point neighborhood was redeveloped beginning in 2004 and was the first community in Washington state to feature permeable pavements in residential streets, sidewalks, parking lots, sidewalks, sporting courts. Studies have shown that o</a:t>
            </a:r>
            <a:r>
              <a:rPr lang="en-US" sz="1200" dirty="0"/>
              <a:t>n a site that was formerly 65 percent impervious, High Point’s redeveloped drainage system infiltrates 75 to 80 percent of stormwater runoff. Low Impact Development (LID) water management features include: Bioretention swales, native plants or trees, natural drainage system, permeable pavers, rain gardens, retention pond.</a:t>
            </a:r>
          </a:p>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In the map at right, High Point and the subwatershed area simulated for this exercise is designated by the faint blue background area (within the black oval, right). The yellow boxes (right) are an alternative hypothetical scenario focusing on roads having the highest traffic counts (35</a:t>
            </a:r>
            <a:r>
              <a:rPr lang="en-US" b="0" i="0" baseline="30000" dirty="0">
                <a:solidFill>
                  <a:srgbClr val="404040"/>
                </a:solidFill>
                <a:effectLst/>
                <a:latin typeface="Open Sans" panose="020B0606030504020204" pitchFamily="34" charset="0"/>
              </a:rPr>
              <a:t>th</a:t>
            </a:r>
            <a:r>
              <a:rPr lang="en-US" b="0" i="0" dirty="0">
                <a:solidFill>
                  <a:srgbClr val="404040"/>
                </a:solidFill>
                <a:effectLst/>
                <a:latin typeface="Open Sans" panose="020B0606030504020204" pitchFamily="34" charset="0"/>
              </a:rPr>
              <a:t> St.) within the black oval. </a:t>
            </a:r>
          </a:p>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In summary, for scenario 1, there are simulated impervious roads everywhere throughout the modeled subwatershed including High Point.</a:t>
            </a:r>
          </a:p>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For scenario 2, there are impervious roads everywhere, except within the High Point neighborhood (red box) where there are pervious roads everywhere (this is the current actual state of the High Point neighborhood).</a:t>
            </a:r>
          </a:p>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For Scenario 3, there are pervious roads everywhere throughout the modeled subwatershed.</a:t>
            </a:r>
          </a:p>
          <a:p>
            <a:pPr marL="288925" indent="-171450">
              <a:buFont typeface="Arial" panose="020B0604020202020204" pitchFamily="34" charset="0"/>
              <a:buChar char="•"/>
            </a:pPr>
            <a:r>
              <a:rPr lang="en-US" b="0" i="0" dirty="0">
                <a:solidFill>
                  <a:srgbClr val="404040"/>
                </a:solidFill>
                <a:effectLst/>
                <a:latin typeface="Open Sans" panose="020B0606030504020204" pitchFamily="34" charset="0"/>
              </a:rPr>
              <a:t>For Scenario 4, there are pervious roads along the high traffic areas within the yellow boxes, which corresponds to high-traffic 35th 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Open Sans" panose="020B0606030504020204" pitchFamily="34" charset="0"/>
              </a:rPr>
              <a:t>Porous pavement provides groundwater recharge and reduces stormwater runoff volume. Depending on design, paving material, soil type, and rainfall, permeable paving can infiltrate as much as 70% to 80% of annual rainfall.</a:t>
            </a:r>
            <a:endParaRPr lang="en-US" dirty="0"/>
          </a:p>
          <a:p>
            <a:r>
              <a:rPr lang="en-US" dirty="0"/>
              <a:t>https://www.mapc.org/resource-library/fact-sheet-permeable-paving/</a:t>
            </a:r>
          </a:p>
          <a:p>
            <a:endParaRPr lang="en-US" dirty="0"/>
          </a:p>
          <a:p>
            <a:r>
              <a:rPr lang="en-US" dirty="0"/>
              <a:t>Google Search for above.</a:t>
            </a:r>
          </a:p>
          <a:p>
            <a:r>
              <a:rPr lang="en-US" dirty="0"/>
              <a:t>https://www.google.com/search?q=pervious+pavement+effectiveness&amp;rlz=1C1GCEA_enUS943US944&amp;ei=mBclYavBPMSv5NoP7butqAI&amp;oq=pervious+pavement+effectiveness&amp;gs_lcp=Cgdnd3Mtd2l6EAMyBQgAEM0CMgUIABDNAjIFCAAQzQIyBQgAEM0CMgUIABDNAjoHCAAQRxCwAzoFCCEQoAE6BwghEAoQoAFKBAhBGABQlVRY4W9g-XJoAXACeACAAcYBiAH9FpIBBDAuMTiYAQCgAQHIAQjAAQE&amp;sclient=gws-wiz&amp;ved=0ahUKEwir7cjag8ryAhXEF1kFHe1dCyUQ4dUDCA8&amp;uact=5</a:t>
            </a:r>
          </a:p>
        </p:txBody>
      </p:sp>
      <p:sp>
        <p:nvSpPr>
          <p:cNvPr id="4" name="Slide Number Placeholder 3"/>
          <p:cNvSpPr>
            <a:spLocks noGrp="1"/>
          </p:cNvSpPr>
          <p:nvPr>
            <p:ph type="sldNum" sz="quarter" idx="5"/>
          </p:nvPr>
        </p:nvSpPr>
        <p:spPr/>
        <p:txBody>
          <a:bodyPr/>
          <a:lstStyle/>
          <a:p>
            <a:fld id="{D3241719-4D5B-4197-9DCF-077944F31CFE}" type="slidenum">
              <a:rPr lang="en-US" smtClean="0"/>
              <a:t>14</a:t>
            </a:fld>
            <a:endParaRPr lang="en-US" dirty="0"/>
          </a:p>
        </p:txBody>
      </p:sp>
    </p:spTree>
    <p:extLst>
      <p:ext uri="{BB962C8B-B14F-4D97-AF65-F5344CB8AC3E}">
        <p14:creationId xmlns:p14="http://schemas.microsoft.com/office/powerpoint/2010/main" val="369931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four simulations demonstrate how 6PPD-quinone under these 4 pervious/impervious pavement scenarios may retain 6PPD-quinone within the Highpoint neighborhood. </a:t>
            </a:r>
          </a:p>
          <a:p>
            <a:pPr marL="171450" indent="-171450">
              <a:buFont typeface="Arial" panose="020B0604020202020204" pitchFamily="34" charset="0"/>
              <a:buChar char="•"/>
            </a:pPr>
            <a:r>
              <a:rPr lang="en-US" dirty="0"/>
              <a:t>Here we are looking at the simulated effects of the 4 pervious/impervious road scenarios on 6PPD-quinone retention 6PPD-quinone for 2019 in grams per meter for the Highpoint neighborhood subwatershed. </a:t>
            </a:r>
          </a:p>
          <a:p>
            <a:pPr marL="171450" indent="-171450">
              <a:buFont typeface="Arial" panose="020B0604020202020204" pitchFamily="34" charset="0"/>
              <a:buChar char="•"/>
            </a:pPr>
            <a:r>
              <a:rPr lang="en-US" dirty="0"/>
              <a:t>The red bar (left) is the reference scenario, for which VELMA was used to simulate impervious roads everywhere. Total 6PPD-quinone retained between January 1 and December 31 of 2019 was just below 5 grams per square meter.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blue bar represents pervious high-traffic roads (35</a:t>
            </a:r>
            <a:r>
              <a:rPr lang="en-US" baseline="30000" dirty="0"/>
              <a:t>th</a:t>
            </a:r>
            <a:r>
              <a:rPr lang="en-US" dirty="0"/>
              <a:t> Street) with all roads being impervious. </a:t>
            </a:r>
            <a:r>
              <a:rPr lang="en-US" sz="1200" dirty="0"/>
              <a:t>The result is a 1.8% increase in 6PPD-quinone retention relative to the reference scenario (red).</a:t>
            </a:r>
            <a:endParaRPr lang="en-US"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yellow bar represents pervious roads only in High Point (actual state). The result is a 2% increase in </a:t>
            </a:r>
            <a:r>
              <a:rPr lang="en-US" sz="1200" dirty="0"/>
              <a:t>in 6PPD-quinone retention relative to the reference scenario (red).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green bar represent pervious roads everywhere within the subwatershed, resulting in a 7% increase in 6PPD-quinone retention relative to the reference.</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Additional analyses are underway to explore effects of other kinds of green and gray infrastructure treatments.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(Jonathan) would like to pass it back to Bob for summarizing our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All scenario results shown here are preliminary, representing our first attempt to use VELMA to simulated the effects described. </a:t>
            </a:r>
          </a:p>
        </p:txBody>
      </p:sp>
      <p:sp>
        <p:nvSpPr>
          <p:cNvPr id="4" name="Slide Number Placeholder 3"/>
          <p:cNvSpPr>
            <a:spLocks noGrp="1"/>
          </p:cNvSpPr>
          <p:nvPr>
            <p:ph type="sldNum" sz="quarter" idx="5"/>
          </p:nvPr>
        </p:nvSpPr>
        <p:spPr/>
        <p:txBody>
          <a:bodyPr/>
          <a:lstStyle/>
          <a:p>
            <a:fld id="{D3241719-4D5B-4197-9DCF-077944F31CFE}" type="slidenum">
              <a:rPr lang="en-US" smtClean="0"/>
              <a:t>15</a:t>
            </a:fld>
            <a:endParaRPr lang="en-US" dirty="0"/>
          </a:p>
        </p:txBody>
      </p:sp>
    </p:spTree>
    <p:extLst>
      <p:ext uri="{BB962C8B-B14F-4D97-AF65-F5344CB8AC3E}">
        <p14:creationId xmlns:p14="http://schemas.microsoft.com/office/powerpoint/2010/main" val="3425855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want to emphasize that the modeling results presented here are preliminary and represent our first use of VELMA for simulating 6PPD-quinone fate and transport in any watershed. Work is in progress to refine and extend VELMA applications for 5 Puget Sound nearshore watersheds, all experiencing high rates of coho prespawn mortality. </a:t>
            </a:r>
          </a:p>
          <a:p>
            <a:pPr marL="171450" indent="-171450">
              <a:buFont typeface="Arial" panose="020B0604020202020204" pitchFamily="34" charset="0"/>
              <a:buChar char="•"/>
            </a:pPr>
            <a:r>
              <a:rPr lang="en-US" dirty="0"/>
              <a:t>Conclusions:</a:t>
            </a:r>
          </a:p>
          <a:p>
            <a:pPr marL="628650" lvl="1" indent="-171450">
              <a:buFont typeface="Arial" panose="020B0604020202020204" pitchFamily="34" charset="0"/>
              <a:buChar char="•"/>
            </a:pPr>
            <a:r>
              <a:rPr lang="en-US" dirty="0"/>
              <a:t>Over 99% of 6PPD-quinone reaching Longfellow creek is via storm water pipes. However, the simulations reported here constrained 6PPD deposition to roads with curbs and stormwater drains. Additional simulations will explore more diffuse deposition of 6PPD-quinone on AND near roadways (e.g., ditches).  </a:t>
            </a:r>
          </a:p>
          <a:p>
            <a:pPr marL="628650" lvl="1" indent="-171450">
              <a:buFont typeface="Arial" panose="020B0604020202020204" pitchFamily="34" charset="0"/>
              <a:buChar char="•"/>
            </a:pPr>
            <a:r>
              <a:rPr lang="en-US" dirty="0"/>
              <a:t>Though modeled stream 6PPD-quinone concentrations are consistent with the currently available grab sample data, confident use of VELMA for informing GI best practices awaits more spatially and temporally extensive performance tests.</a:t>
            </a:r>
          </a:p>
          <a:p>
            <a:pPr marL="628650" lvl="1" indent="-171450">
              <a:buFont typeface="Arial" panose="020B0604020202020204" pitchFamily="34" charset="0"/>
              <a:buChar char="•"/>
            </a:pPr>
            <a:r>
              <a:rPr lang="en-US" dirty="0"/>
              <a:t>Current  limited use of pervious pavements and rain gardens in the Longfellow watershed provides modest gains in retention of 6PPD-quinone loadings. </a:t>
            </a:r>
          </a:p>
          <a:p>
            <a:pPr marL="628650" lvl="1" indent="-171450">
              <a:buFont typeface="Arial" panose="020B0604020202020204" pitchFamily="34" charset="0"/>
              <a:buChar char="•"/>
            </a:pPr>
            <a:r>
              <a:rPr lang="en-US" dirty="0"/>
              <a:t>Very importantly, </a:t>
            </a:r>
            <a:r>
              <a:rPr lang="en-US" sz="1200" dirty="0"/>
              <a:t>high “first flush” stormwater concentrations of 6PPD-quinone suggest that green and gray infrastructure treatments at pipe outfall (distal) locations – e.g., detention ponds and/or bioswales enhanced with activated carbon and microbial enrichment – could significantly decrease in-stream 6PPD-quinone concentrations. </a:t>
            </a:r>
          </a:p>
          <a:p>
            <a:pPr marL="628650" lvl="1" indent="-171450">
              <a:buFont typeface="Arial" panose="020B0604020202020204" pitchFamily="34" charset="0"/>
              <a:buChar char="•"/>
            </a:pPr>
            <a:r>
              <a:rPr lang="en-US" dirty="0"/>
              <a:t>We cannot emphasize our final point enough…progress to date and future progress will depend on collaboration of modelers, empirical researchers, and community storm water managers. We have been very fortunate to have the collaborators that we currently have, as summarized on the next slide.</a:t>
            </a:r>
          </a:p>
        </p:txBody>
      </p:sp>
      <p:sp>
        <p:nvSpPr>
          <p:cNvPr id="4" name="Slide Number Placeholder 3"/>
          <p:cNvSpPr>
            <a:spLocks noGrp="1"/>
          </p:cNvSpPr>
          <p:nvPr>
            <p:ph type="sldNum" sz="quarter" idx="5"/>
          </p:nvPr>
        </p:nvSpPr>
        <p:spPr/>
        <p:txBody>
          <a:bodyPr/>
          <a:lstStyle/>
          <a:p>
            <a:fld id="{D3241719-4D5B-4197-9DCF-077944F31CFE}" type="slidenum">
              <a:rPr lang="en-US" smtClean="0"/>
              <a:t>16</a:t>
            </a:fld>
            <a:endParaRPr lang="en-US" dirty="0"/>
          </a:p>
        </p:txBody>
      </p:sp>
    </p:spTree>
    <p:extLst>
      <p:ext uri="{BB962C8B-B14F-4D97-AF65-F5344CB8AC3E}">
        <p14:creationId xmlns:p14="http://schemas.microsoft.com/office/powerpoint/2010/main" val="164057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everyone! </a:t>
            </a:r>
          </a:p>
          <a:p>
            <a:r>
              <a:rPr lang="en-US" dirty="0"/>
              <a:t>This slide concludes our talk. </a:t>
            </a:r>
          </a:p>
          <a:p>
            <a:r>
              <a:rPr lang="en-US" dirty="0"/>
              <a:t>Please contact Jonathan (halamaj@oregonstate.edu) or me (mckane.bob@epa.gov) if you have questions about any aspect of this work.</a:t>
            </a:r>
          </a:p>
        </p:txBody>
      </p:sp>
      <p:sp>
        <p:nvSpPr>
          <p:cNvPr id="4" name="Slide Number Placeholder 3"/>
          <p:cNvSpPr>
            <a:spLocks noGrp="1"/>
          </p:cNvSpPr>
          <p:nvPr>
            <p:ph type="sldNum" sz="quarter" idx="5"/>
          </p:nvPr>
        </p:nvSpPr>
        <p:spPr/>
        <p:txBody>
          <a:bodyPr/>
          <a:lstStyle/>
          <a:p>
            <a:fld id="{D3241719-4D5B-4197-9DCF-077944F31CFE}" type="slidenum">
              <a:rPr lang="en-US" smtClean="0"/>
              <a:t>17</a:t>
            </a:fld>
            <a:endParaRPr lang="en-US" dirty="0"/>
          </a:p>
        </p:txBody>
      </p:sp>
    </p:spTree>
    <p:extLst>
      <p:ext uri="{BB962C8B-B14F-4D97-AF65-F5344CB8AC3E}">
        <p14:creationId xmlns:p14="http://schemas.microsoft.com/office/powerpoint/2010/main" val="55465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AF53879-BD6B-418E-8A6F-2736CE74472F}" type="slidenum">
              <a:rPr lang="en-US" smtClean="0"/>
              <a:t>2</a:t>
            </a:fld>
            <a:endParaRPr lang="en-US" dirty="0"/>
          </a:p>
        </p:txBody>
      </p:sp>
    </p:spTree>
    <p:extLst>
      <p:ext uri="{BB962C8B-B14F-4D97-AF65-F5344CB8AC3E}">
        <p14:creationId xmlns:p14="http://schemas.microsoft.com/office/powerpoint/2010/main" val="2893664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begin with a decades-long environmental mystery: What’s killing the coho salmon in Puget Sound lowland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millennia adult coho have made their annual fall migration from Puget Sound into freshwater streams to spawn.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Unfortunately, a high percentage of coho die before they can spawn, contributing to historically recent steep declines in their population.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map at right shows coho prespawn mortality is especially high in stream withing densely populated urban areas such as Seattle….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prespawn mortality rates as high as 40 to &gt;90% of all spawners (red areas).</a:t>
            </a:r>
          </a:p>
        </p:txBody>
      </p:sp>
      <p:sp>
        <p:nvSpPr>
          <p:cNvPr id="4" name="Slide Number Placeholder 3"/>
          <p:cNvSpPr>
            <a:spLocks noGrp="1"/>
          </p:cNvSpPr>
          <p:nvPr>
            <p:ph type="sldNum" sz="quarter" idx="5"/>
          </p:nvPr>
        </p:nvSpPr>
        <p:spPr/>
        <p:txBody>
          <a:bodyPr/>
          <a:lstStyle/>
          <a:p>
            <a:fld id="{D3241719-4D5B-4197-9DCF-077944F31CFE}" type="slidenum">
              <a:rPr lang="en-US" smtClean="0"/>
              <a:t>3</a:t>
            </a:fld>
            <a:endParaRPr lang="en-US" dirty="0"/>
          </a:p>
        </p:txBody>
      </p:sp>
    </p:spTree>
    <p:extLst>
      <p:ext uri="{BB962C8B-B14F-4D97-AF65-F5344CB8AC3E}">
        <p14:creationId xmlns:p14="http://schemas.microsoft.com/office/powerpoint/2010/main" val="83451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mystery has been intensively studied by many investigators and institutions over the years.</a:t>
            </a:r>
          </a:p>
          <a:p>
            <a:pPr marL="171450" indent="-171450">
              <a:buFont typeface="Arial" panose="020B0604020202020204" pitchFamily="34" charset="0"/>
              <a:buChar char="•"/>
            </a:pPr>
            <a:r>
              <a:rPr lang="en-US" dirty="0"/>
              <a:t>Key early findings were that coho prespawn mortality was correlated with </a:t>
            </a:r>
          </a:p>
          <a:p>
            <a:pPr marL="685800" lvl="1" indent="-228600">
              <a:buFont typeface="+mj-lt"/>
              <a:buAutoNum type="arabicPeriod"/>
            </a:pPr>
            <a:r>
              <a:rPr lang="en-US" dirty="0"/>
              <a:t>Exposure to toxic urban stormwater runoff</a:t>
            </a:r>
          </a:p>
          <a:p>
            <a:pPr marL="685800" lvl="1" indent="-228600">
              <a:buFont typeface="+mj-lt"/>
              <a:buAutoNum type="arabicPeriod"/>
            </a:pPr>
            <a:r>
              <a:rPr lang="en-US" dirty="0"/>
              <a:t>Coho do fine when stormwater runoff is filtered through soil columns set up as experimental rain gardens...</a:t>
            </a:r>
          </a:p>
          <a:p>
            <a:pPr marL="685800" lvl="1" indent="-228600">
              <a:buFont typeface="+mj-lt"/>
              <a:buAutoNum type="arabicPeriod"/>
            </a:pPr>
            <a:r>
              <a:rPr lang="en-US" dirty="0"/>
              <a:t>But die very quickly when exposed to unfiltered stormwater</a:t>
            </a:r>
          </a:p>
          <a:p>
            <a:pPr marL="171450" indent="-171450" algn="l">
              <a:buFont typeface="Arial" panose="020B0604020202020204" pitchFamily="34" charset="0"/>
              <a:buChar char="•"/>
            </a:pPr>
            <a:r>
              <a:rPr lang="en-US" sz="1200" kern="1200" dirty="0">
                <a:solidFill>
                  <a:schemeClr val="tx1"/>
                </a:solidFill>
                <a:latin typeface="+mn-lt"/>
                <a:ea typeface="+mn-ea"/>
                <a:cs typeface="+mn-cs"/>
              </a:rPr>
              <a:t>This study was a key demonstration of the effectiveness of green infrastructure treatments, such as rain gardens, bioswales, riparian buffers, pervious pavements…</a:t>
            </a:r>
          </a:p>
          <a:p>
            <a:pPr marL="171450" indent="-171450" algn="l">
              <a:buFont typeface="Arial" panose="020B0604020202020204" pitchFamily="34" charset="0"/>
              <a:buChar char="•"/>
            </a:pPr>
            <a:r>
              <a:rPr lang="en-US" dirty="0"/>
              <a:t>However, the specific toxicant or toxicants responsible remained unknown, until last November…</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3241719-4D5B-4197-9DCF-077944F31CFE}" type="slidenum">
              <a:rPr lang="en-US" smtClean="0"/>
              <a:t>4</a:t>
            </a:fld>
            <a:endParaRPr lang="en-US" dirty="0"/>
          </a:p>
        </p:txBody>
      </p:sp>
    </p:spTree>
    <p:extLst>
      <p:ext uri="{BB962C8B-B14F-4D97-AF65-F5344CB8AC3E}">
        <p14:creationId xmlns:p14="http://schemas.microsoft.com/office/powerpoint/2010/main" val="37778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2020 Science paper, Tian et al. used advanced mass spectrometry methods to identify a specific tire-rubber derived chemical </a:t>
            </a:r>
            <a:r>
              <a:rPr lang="en-US"/>
              <a:t>- 6PPD-quinone </a:t>
            </a:r>
            <a:r>
              <a:rPr lang="en-US" dirty="0"/>
              <a:t>– responsible for coho prespawn mortality.</a:t>
            </a:r>
          </a:p>
          <a:p>
            <a:pPr marL="171450" indent="-171450">
              <a:buFont typeface="Arial" panose="020B0604020202020204" pitchFamily="34" charset="0"/>
              <a:buChar char="•"/>
            </a:pPr>
            <a:r>
              <a:rPr lang="en-US" dirty="0"/>
              <a:t>Their study is a classic example of forensic ecotoxicology that leveraged past and present field and laboratories studies by the community of authors listed to solve this mystery.</a:t>
            </a:r>
          </a:p>
        </p:txBody>
      </p:sp>
      <p:sp>
        <p:nvSpPr>
          <p:cNvPr id="4" name="Slide Number Placeholder 3"/>
          <p:cNvSpPr>
            <a:spLocks noGrp="1"/>
          </p:cNvSpPr>
          <p:nvPr>
            <p:ph type="sldNum" sz="quarter" idx="5"/>
          </p:nvPr>
        </p:nvSpPr>
        <p:spPr/>
        <p:txBody>
          <a:bodyPr/>
          <a:lstStyle/>
          <a:p>
            <a:fld id="{D3241719-4D5B-4197-9DCF-077944F31CFE}" type="slidenum">
              <a:rPr lang="en-US" smtClean="0"/>
              <a:t>5</a:t>
            </a:fld>
            <a:endParaRPr lang="en-US" dirty="0"/>
          </a:p>
        </p:txBody>
      </p:sp>
    </p:spTree>
    <p:extLst>
      <p:ext uri="{BB962C8B-B14F-4D97-AF65-F5344CB8AC3E}">
        <p14:creationId xmlns:p14="http://schemas.microsoft.com/office/powerpoint/2010/main" val="92572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where to now, knowing what we know now about 6PPD-quinone’s role and potential remediation of its impact on coho through green infrastructure implementations?</a:t>
            </a:r>
          </a:p>
          <a:p>
            <a:pPr marL="171450" indent="-171450">
              <a:buFont typeface="Arial" panose="020B0604020202020204" pitchFamily="34" charset="0"/>
              <a:buChar char="•"/>
            </a:pPr>
            <a:r>
              <a:rPr lang="en-US" dirty="0"/>
              <a:t>Our team at the EPA-ORD laboratory in Corvallis, Oregon, developed the VELMA Ecohydrology model to help address this question.</a:t>
            </a:r>
          </a:p>
          <a:p>
            <a:pPr marL="171450" indent="-171450">
              <a:buFont typeface="Arial" panose="020B0604020202020204" pitchFamily="34" charset="0"/>
              <a:buChar char="•"/>
            </a:pPr>
            <a:r>
              <a:rPr lang="en-US" dirty="0"/>
              <a:t>VELMA is a spatially-explicit, grid-based model that links hydrological and biogeochemical processes in watersheds.</a:t>
            </a:r>
          </a:p>
          <a:p>
            <a:pPr marL="171450" indent="-171450">
              <a:buFont typeface="Arial" panose="020B0604020202020204" pitchFamily="34" charset="0"/>
              <a:buChar char="•"/>
            </a:pPr>
            <a:r>
              <a:rPr lang="en-US" dirty="0"/>
              <a:t>REGION 10…..Two relatively recent modifications to VELMA include the addition of</a:t>
            </a:r>
          </a:p>
          <a:p>
            <a:pPr marL="685800" lvl="1" indent="-228600">
              <a:buFont typeface="Arial" panose="020B0604020202020204" pitchFamily="34" charset="0"/>
              <a:buChar char="•"/>
            </a:pPr>
            <a:r>
              <a:rPr lang="en-US" dirty="0"/>
              <a:t>A contaminant fate and transport model for </a:t>
            </a:r>
            <a:r>
              <a:rPr lang="en-US" b="1" dirty="0"/>
              <a:t>Estimating</a:t>
            </a:r>
            <a:r>
              <a:rPr lang="en-US" dirty="0"/>
              <a:t> fate and transport of nutrients and toxicants in urban and rural watersheds, and</a:t>
            </a:r>
          </a:p>
          <a:p>
            <a:pPr marL="685800" lvl="1" indent="-228600">
              <a:buFont typeface="Arial" panose="020B0604020202020204" pitchFamily="34" charset="0"/>
              <a:buChar char="•"/>
            </a:pPr>
            <a:r>
              <a:rPr lang="en-US" dirty="0"/>
              <a:t>Adaptations for simulating deposition and runoff of urban stormwater pollutants via roads, drains, pipes, and other urban landscape features.</a:t>
            </a:r>
          </a:p>
          <a:p>
            <a:pPr marL="171450" indent="-171450">
              <a:buFont typeface="Arial" panose="020B0604020202020204" pitchFamily="34" charset="0"/>
              <a:buChar char="•"/>
            </a:pPr>
            <a:r>
              <a:rPr lang="en-US" dirty="0"/>
              <a:t>Our goal is to verifiably inform </a:t>
            </a:r>
            <a:r>
              <a:rPr lang="en-US" b="1" i="0" dirty="0">
                <a:solidFill>
                  <a:schemeClr val="bg1"/>
                </a:solidFill>
              </a:rPr>
              <a:t>Options</a:t>
            </a:r>
            <a:r>
              <a:rPr lang="en-US" b="0" i="0" dirty="0">
                <a:solidFill>
                  <a:schemeClr val="bg1"/>
                </a:solidFill>
              </a:rPr>
              <a:t> for reducing loadings of toxic chemicals in Stormwater Via Green and Gray Infrastructure, …. </a:t>
            </a:r>
          </a:p>
          <a:p>
            <a:pPr marL="171450" indent="-171450">
              <a:buFont typeface="Arial" panose="020B0604020202020204" pitchFamily="34" charset="0"/>
              <a:buChar char="•"/>
            </a:pPr>
            <a:r>
              <a:rPr lang="en-US" b="0" i="0" dirty="0">
                <a:solidFill>
                  <a:schemeClr val="bg1"/>
                </a:solidFill>
              </a:rPr>
              <a:t>as illustrated by green infrastructure measures such as this bioswale in the High Point neighborhood of West Seattle.</a:t>
            </a:r>
          </a:p>
          <a:p>
            <a:pPr marL="171450" indent="-171450">
              <a:buFont typeface="Arial" panose="020B0604020202020204" pitchFamily="34" charset="0"/>
              <a:buChar char="•"/>
            </a:pPr>
            <a:r>
              <a:rPr lang="en-US" b="0" i="0" dirty="0">
                <a:solidFill>
                  <a:schemeClr val="bg1"/>
                </a:solidFill>
              </a:rPr>
              <a:t>This goal aims to </a:t>
            </a:r>
            <a:r>
              <a:rPr lang="en-US" b="1" i="0" dirty="0">
                <a:solidFill>
                  <a:schemeClr val="bg1"/>
                </a:solidFill>
              </a:rPr>
              <a:t>Support </a:t>
            </a:r>
            <a:r>
              <a:rPr lang="en-US" b="0" i="0" dirty="0">
                <a:solidFill>
                  <a:schemeClr val="bg1"/>
                </a:solidFill>
              </a:rPr>
              <a:t>community, tribal, state, and federal efforts to protect freshwater and marine water quality and species of concern</a:t>
            </a:r>
            <a:r>
              <a:rPr lang="en-US" b="1" i="0" dirty="0">
                <a:solidFill>
                  <a:schemeClr val="bg1"/>
                </a:solidFill>
              </a:rPr>
              <a:t>.</a:t>
            </a:r>
          </a:p>
          <a:p>
            <a:pPr marL="171450" indent="-171450">
              <a:buFont typeface="Arial" panose="020B0604020202020204" pitchFamily="34" charset="0"/>
              <a:buChar char="•"/>
            </a:pPr>
            <a:r>
              <a:rPr lang="en-US" b="0" dirty="0"/>
              <a:t>At this point I would like to turn the mic over to VELMA teammate Jonathan Halama for an overview of model results describing preliminary tests of VELMA for simulating green and gray infrastructure effects on fate and transport of 6PPD-quinone in the Longfellow Creek watershed, Seattle’s 4</a:t>
            </a:r>
            <a:r>
              <a:rPr lang="en-US" b="0" baseline="30000" dirty="0"/>
              <a:t>th</a:t>
            </a:r>
            <a:r>
              <a:rPr lang="en-US" b="0" dirty="0"/>
              <a:t> largest urban watershed, and a site of very high rates of salmon prespawn mortality.</a:t>
            </a:r>
            <a:endParaRPr lang="en-US" b="1" dirty="0"/>
          </a:p>
        </p:txBody>
      </p:sp>
      <p:sp>
        <p:nvSpPr>
          <p:cNvPr id="4" name="Slide Number Placeholder 3"/>
          <p:cNvSpPr>
            <a:spLocks noGrp="1"/>
          </p:cNvSpPr>
          <p:nvPr>
            <p:ph type="sldNum" sz="quarter" idx="5"/>
          </p:nvPr>
        </p:nvSpPr>
        <p:spPr/>
        <p:txBody>
          <a:bodyPr/>
          <a:lstStyle/>
          <a:p>
            <a:fld id="{D1F2394E-0243-460A-8D39-853FD44C19EB}" type="slidenum">
              <a:rPr lang="en-US" smtClean="0"/>
              <a:t>6</a:t>
            </a:fld>
            <a:endParaRPr lang="en-US" dirty="0"/>
          </a:p>
        </p:txBody>
      </p:sp>
    </p:spTree>
    <p:extLst>
      <p:ext uri="{BB962C8B-B14F-4D97-AF65-F5344CB8AC3E}">
        <p14:creationId xmlns:p14="http://schemas.microsoft.com/office/powerpoint/2010/main" val="1554871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VELMA animation, we are watching modeled daily fate and transport of 6PPD-quinone for one year in Longfellow Creek watershed.</a:t>
            </a:r>
          </a:p>
          <a:p>
            <a:pPr marL="171450" indent="-171450">
              <a:buFont typeface="Arial" panose="020B0604020202020204" pitchFamily="34" charset="0"/>
              <a:buChar char="•"/>
            </a:pPr>
            <a:r>
              <a:rPr lang="en-US" dirty="0"/>
              <a:t>This includes:</a:t>
            </a:r>
          </a:p>
          <a:p>
            <a:r>
              <a:rPr lang="en-US" dirty="0"/>
              <a:t>     - Deposition of 6PPD contained in tire wear particles, as influenced by traffic intensity and spatial patterns</a:t>
            </a:r>
          </a:p>
          <a:p>
            <a:r>
              <a:rPr lang="en-US" dirty="0"/>
              <a:t>     - Conversion of 6PPD to 6PPD-quinone and its subsequent transport along impervious roads during rain events…</a:t>
            </a:r>
          </a:p>
          <a:p>
            <a:r>
              <a:rPr lang="en-US" dirty="0"/>
              <a:t>     - Until reaching stormwater drains and pipes and transport to outfalls near Longfellow Creek (low area running south to north indicated by darker shading, at left)</a:t>
            </a:r>
          </a:p>
          <a:p>
            <a:pPr marL="171450" indent="-171450">
              <a:buFont typeface="Arial" panose="020B0604020202020204" pitchFamily="34" charset="0"/>
              <a:buChar char="•"/>
            </a:pPr>
            <a:r>
              <a:rPr lang="en-US" dirty="0"/>
              <a:t>Red cells (right) = highest levels of 6PPD-quinone</a:t>
            </a:r>
          </a:p>
          <a:p>
            <a:endParaRPr lang="en-US" dirty="0"/>
          </a:p>
        </p:txBody>
      </p:sp>
      <p:sp>
        <p:nvSpPr>
          <p:cNvPr id="4" name="Slide Number Placeholder 3"/>
          <p:cNvSpPr>
            <a:spLocks noGrp="1"/>
          </p:cNvSpPr>
          <p:nvPr>
            <p:ph type="sldNum" sz="quarter" idx="5"/>
          </p:nvPr>
        </p:nvSpPr>
        <p:spPr/>
        <p:txBody>
          <a:bodyPr/>
          <a:lstStyle/>
          <a:p>
            <a:fld id="{D3241719-4D5B-4197-9DCF-077944F31CFE}" type="slidenum">
              <a:rPr lang="en-US" smtClean="0"/>
              <a:t>7</a:t>
            </a:fld>
            <a:endParaRPr lang="en-US" dirty="0"/>
          </a:p>
        </p:txBody>
      </p:sp>
    </p:spTree>
    <p:extLst>
      <p:ext uri="{BB962C8B-B14F-4D97-AF65-F5344CB8AC3E}">
        <p14:creationId xmlns:p14="http://schemas.microsoft.com/office/powerpoint/2010/main" val="152806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VELMA is a grid-based fate and transport model. Precipitation falls upon the soil surface layer (represented in blue), and either moves along the surface or moves vertically down into the soil matrix and then vertically from layer to layer, and laterally from cell to cell through the watershed, ultimately draining to the pour point. </a:t>
            </a:r>
          </a:p>
          <a:p>
            <a:pPr marL="171450" indent="-171450">
              <a:buFont typeface="Arial" panose="020B0604020202020204" pitchFamily="34" charset="0"/>
              <a:buChar char="•"/>
            </a:pPr>
            <a:r>
              <a:rPr lang="en-US" dirty="0"/>
              <a:t>For urban applications, the surface layer can be represented as impervious for roads, roofs, etc, or partially or fully pervious for more natural cover types. </a:t>
            </a:r>
          </a:p>
          <a:p>
            <a:pPr marL="171450" indent="-171450">
              <a:buFont typeface="Arial" panose="020B0604020202020204" pitchFamily="34" charset="0"/>
              <a:buChar char="•"/>
            </a:pPr>
            <a:r>
              <a:rPr lang="en-US" dirty="0"/>
              <a:t>Impervious roads can be represented with curbs, in which case stormwater water is contained and directed to flow into stormwater catchments (drains) and pipes and to an outfall location. Ideally, all these features can be georeferenced using publicly available data (true for most Seattle urban watersheds). </a:t>
            </a:r>
          </a:p>
          <a:p>
            <a:pPr marL="171450" indent="-171450">
              <a:buFont typeface="Arial" panose="020B0604020202020204" pitchFamily="34" charset="0"/>
              <a:buChar char="•"/>
            </a:pPr>
            <a:r>
              <a:rPr lang="en-US" dirty="0"/>
              <a:t>Depending upon where contaminants are deposited – e.g., on roads or pervious surfaces – contaminant transport is controlled by: </a:t>
            </a:r>
          </a:p>
          <a:p>
            <a:pPr marL="628650" lvl="1" indent="-171450">
              <a:buFont typeface="Arial" panose="020B0604020202020204" pitchFamily="34" charset="0"/>
              <a:buChar char="•"/>
            </a:pPr>
            <a:r>
              <a:rPr lang="en-US" dirty="0"/>
              <a:t>The flow of water along impervious surfaces to drains and pipes.</a:t>
            </a:r>
          </a:p>
          <a:p>
            <a:pPr marL="628650" lvl="1" indent="-171450">
              <a:buFont typeface="Arial" panose="020B0604020202020204" pitchFamily="34" charset="0"/>
              <a:buChar char="•"/>
            </a:pPr>
            <a:r>
              <a:rPr lang="en-US" dirty="0"/>
              <a:t>And/or subsurface water flow and the degree of contaminant sorption and decomposition within the soil matrix.</a:t>
            </a:r>
          </a:p>
        </p:txBody>
      </p:sp>
      <p:sp>
        <p:nvSpPr>
          <p:cNvPr id="4" name="Slide Number Placeholder 3"/>
          <p:cNvSpPr>
            <a:spLocks noGrp="1"/>
          </p:cNvSpPr>
          <p:nvPr>
            <p:ph type="sldNum" sz="quarter" idx="5"/>
          </p:nvPr>
        </p:nvSpPr>
        <p:spPr/>
        <p:txBody>
          <a:bodyPr/>
          <a:lstStyle/>
          <a:p>
            <a:fld id="{D3241719-4D5B-4197-9DCF-077944F31CFE}" type="slidenum">
              <a:rPr lang="en-US" smtClean="0"/>
              <a:t>8</a:t>
            </a:fld>
            <a:endParaRPr lang="en-US" dirty="0"/>
          </a:p>
        </p:txBody>
      </p:sp>
    </p:spTree>
    <p:extLst>
      <p:ext uri="{BB962C8B-B14F-4D97-AF65-F5344CB8AC3E}">
        <p14:creationId xmlns:p14="http://schemas.microsoft.com/office/powerpoint/2010/main" val="29252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we are focusing on </a:t>
            </a:r>
            <a:r>
              <a:rPr lang="en-US"/>
              <a:t>modeling 6PPD-quinone </a:t>
            </a:r>
            <a:r>
              <a:rPr lang="en-US" dirty="0"/>
              <a:t>fate and transport in the Longfellow watershed, West Seattle, Washington. This series of maps illustrate data requirements for the Longfellow landscape with regards to elevation (left); coverage for buildings, grass, trees (2</a:t>
            </a:r>
            <a:r>
              <a:rPr lang="en-US" baseline="30000" dirty="0"/>
              <a:t>nd</a:t>
            </a:r>
            <a:r>
              <a:rPr lang="en-US" dirty="0"/>
              <a:t> from left); roadways and other impervious surfaces (3</a:t>
            </a:r>
            <a:r>
              <a:rPr lang="en-US" baseline="30000" dirty="0"/>
              <a:t>rd</a:t>
            </a:r>
            <a:r>
              <a:rPr lang="en-US" dirty="0"/>
              <a:t> from left); and data for developing the storm water system in VELMA (far right).</a:t>
            </a:r>
          </a:p>
        </p:txBody>
      </p:sp>
      <p:sp>
        <p:nvSpPr>
          <p:cNvPr id="4" name="Slide Number Placeholder 3"/>
          <p:cNvSpPr>
            <a:spLocks noGrp="1"/>
          </p:cNvSpPr>
          <p:nvPr>
            <p:ph type="sldNum" sz="quarter" idx="5"/>
          </p:nvPr>
        </p:nvSpPr>
        <p:spPr/>
        <p:txBody>
          <a:bodyPr/>
          <a:lstStyle/>
          <a:p>
            <a:fld id="{D3241719-4D5B-4197-9DCF-077944F31CFE}" type="slidenum">
              <a:rPr lang="en-US" smtClean="0"/>
              <a:t>9</a:t>
            </a:fld>
            <a:endParaRPr lang="en-US" dirty="0"/>
          </a:p>
        </p:txBody>
      </p:sp>
    </p:spTree>
    <p:extLst>
      <p:ext uri="{BB962C8B-B14F-4D97-AF65-F5344CB8AC3E}">
        <p14:creationId xmlns:p14="http://schemas.microsoft.com/office/powerpoint/2010/main" val="182338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17AB-DFB3-480B-91F1-CF1B9BC18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F6CD1-9038-49D6-90B1-FE0B066EEE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A2A3AE-3C19-43BD-96C3-E2AF67C45911}"/>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3C21ACD1-17C6-4F62-8AFD-C048D74A29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C58A0F-3E31-4D8E-8080-B14D0B5ACEA9}"/>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294914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DA8A-43CF-4E15-AF96-C1AE25F7E0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6951E-E468-4D16-8135-07814E5ACE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7E13C-1863-4954-A918-D380A3E6A301}"/>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0C726837-52F3-44C7-96A9-5AAC3070B9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6DD1E5-959E-46EA-A04F-1E34BD156545}"/>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222472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88B52-B6EE-4967-B638-9860208561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C0A24E-B65F-4972-AEF5-6DBAC783A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F5631-F901-45E7-9788-D77AFA890DEC}"/>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9E72517D-C53E-4217-BDEE-A0ADAB8A46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39D99F-9E84-4A27-9324-E00F8A9A77A8}"/>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3613894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26"/>
          <p:cNvSpPr>
            <a:spLocks noChangeArrowheads="1"/>
          </p:cNvSpPr>
          <p:nvPr/>
        </p:nvSpPr>
        <p:spPr bwMode="auto">
          <a:xfrm>
            <a:off x="0" y="0"/>
            <a:ext cx="12192000" cy="6858000"/>
          </a:xfrm>
          <a:prstGeom prst="rect">
            <a:avLst/>
          </a:prstGeom>
          <a:solidFill>
            <a:srgbClr val="056C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lumMod val="75000"/>
                  </a:schemeClr>
                </a:solidFill>
              </a:defRPr>
            </a:lvl1pPr>
          </a:lstStyle>
          <a:p>
            <a:fld id="{13DBE62A-0A5A-4AEF-9DB0-A19AE232CA6F}" type="datetimeFigureOut">
              <a:rPr lang="en-US" smtClean="0"/>
              <a:t>12/27/2021</a:t>
            </a:fld>
            <a:endParaRPr lang="en-US" dirty="0"/>
          </a:p>
        </p:txBody>
      </p:sp>
      <p:sp>
        <p:nvSpPr>
          <p:cNvPr id="5" name="Footer Placeholder 4"/>
          <p:cNvSpPr>
            <a:spLocks noGrp="1"/>
          </p:cNvSpPr>
          <p:nvPr>
            <p:ph type="ftr" sz="quarter" idx="11"/>
          </p:nvPr>
        </p:nvSpPr>
        <p:spPr/>
        <p:txBody>
          <a:bodyPr/>
          <a:lstStyle>
            <a:lvl1pPr>
              <a:defRPr>
                <a:solidFill>
                  <a:schemeClr val="bg1">
                    <a:lumMod val="7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75000"/>
                  </a:schemeClr>
                </a:solidFill>
              </a:defRPr>
            </a:lvl1pPr>
          </a:lstStyle>
          <a:p>
            <a:fld id="{E63FF166-CC83-48B0-8CF7-3B45BF555FD9}" type="slidenum">
              <a:rPr lang="en-US" smtClean="0"/>
              <a:t>‹#›</a:t>
            </a:fld>
            <a:endParaRPr lang="en-US" dirty="0"/>
          </a:p>
        </p:txBody>
      </p:sp>
      <p:sp>
        <p:nvSpPr>
          <p:cNvPr id="8" name="Rectangle 8"/>
          <p:cNvSpPr>
            <a:spLocks noChangeArrowheads="1"/>
          </p:cNvSpPr>
          <p:nvPr/>
        </p:nvSpPr>
        <p:spPr bwMode="auto">
          <a:xfrm>
            <a:off x="0" y="6418232"/>
            <a:ext cx="762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pic>
        <p:nvPicPr>
          <p:cNvPr id="10" name="Picture 25" descr="EP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86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361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1653969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842598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2836237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99247"/>
            <a:ext cx="10515600" cy="991441"/>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2796591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3184675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1134456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31520"/>
            <a:ext cx="3932237" cy="132588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34206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D9A0-A0ED-4DEA-9C37-1AB73EF4DE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51356-3D20-4623-96FF-F724AF0200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AB565-AD7B-47E5-9AC4-7CFF97DE8202}"/>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85B2360A-2F14-46B9-86D7-5551DA9E1A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2B46AA-A227-4481-80D3-5FEF090DF543}"/>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1954566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10004"/>
            <a:ext cx="3932237" cy="134739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965835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Graphs/Charts">
    <p:spTree>
      <p:nvGrpSpPr>
        <p:cNvPr id="1" name=""/>
        <p:cNvGrpSpPr/>
        <p:nvPr/>
      </p:nvGrpSpPr>
      <p:grpSpPr>
        <a:xfrm>
          <a:off x="0" y="0"/>
          <a:ext cx="0" cy="0"/>
          <a:chOff x="0" y="0"/>
          <a:chExt cx="0" cy="0"/>
        </a:xfrm>
      </p:grpSpPr>
      <p:pic>
        <p:nvPicPr>
          <p:cNvPr id="8" name="Picture 7" descr="pp_ord2_1.jpg"/>
          <p:cNvPicPr>
            <a:picLocks noChangeAspect="1"/>
          </p:cNvPicPr>
          <p:nvPr/>
        </p:nvPicPr>
        <p:blipFill>
          <a:blip r:embed="rId2" cstate="print"/>
          <a:stretch>
            <a:fillRect/>
          </a:stretch>
        </p:blipFill>
        <p:spPr>
          <a:xfrm>
            <a:off x="1" y="0"/>
            <a:ext cx="12192000" cy="6858000"/>
          </a:xfrm>
          <a:prstGeom prst="rect">
            <a:avLst/>
          </a:prstGeom>
        </p:spPr>
      </p:pic>
      <p:sp>
        <p:nvSpPr>
          <p:cNvPr id="4" name="Picture Placeholder 3"/>
          <p:cNvSpPr>
            <a:spLocks noGrp="1"/>
          </p:cNvSpPr>
          <p:nvPr>
            <p:ph type="pic" sz="quarter" idx="10"/>
          </p:nvPr>
        </p:nvSpPr>
        <p:spPr>
          <a:xfrm>
            <a:off x="1016000" y="1600200"/>
            <a:ext cx="10058400" cy="4724400"/>
          </a:xfrm>
          <a:prstGeom prst="rect">
            <a:avLst/>
          </a:prstGeom>
        </p:spPr>
        <p:txBody>
          <a:bodyPr/>
          <a:lstStyle/>
          <a:p>
            <a:r>
              <a:rPr lang="en-US" dirty="0"/>
              <a:t>Click icon to add picture</a:t>
            </a:r>
          </a:p>
        </p:txBody>
      </p:sp>
      <p:sp>
        <p:nvSpPr>
          <p:cNvPr id="6" name="Text Placeholder 12"/>
          <p:cNvSpPr>
            <a:spLocks noGrp="1"/>
          </p:cNvSpPr>
          <p:nvPr>
            <p:ph type="body" sz="quarter" idx="11" hasCustomPrompt="1"/>
          </p:nvPr>
        </p:nvSpPr>
        <p:spPr>
          <a:xfrm>
            <a:off x="4064000" y="609600"/>
            <a:ext cx="7721600" cy="685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9" name="Date Placeholder 8"/>
          <p:cNvSpPr>
            <a:spLocks noGrp="1"/>
          </p:cNvSpPr>
          <p:nvPr>
            <p:ph type="dt" sz="half" idx="12"/>
          </p:nvPr>
        </p:nvSpPr>
        <p:spPr>
          <a:xfrm>
            <a:off x="609600" y="6356351"/>
            <a:ext cx="2844800" cy="365125"/>
          </a:xfrm>
          <a:prstGeom prst="rect">
            <a:avLst/>
          </a:prstGeom>
        </p:spPr>
        <p:txBody>
          <a:bodyPr/>
          <a:lstStyle>
            <a:lvl1pPr>
              <a:defRPr/>
            </a:lvl1pPr>
          </a:lstStyle>
          <a:p>
            <a:fld id="{13DBE62A-0A5A-4AEF-9DB0-A19AE232CA6F}" type="datetimeFigureOut">
              <a:rPr lang="en-US" smtClean="0"/>
              <a:t>12/27/2021</a:t>
            </a:fld>
            <a:endParaRPr lang="en-US" dirty="0"/>
          </a:p>
        </p:txBody>
      </p:sp>
      <p:sp>
        <p:nvSpPr>
          <p:cNvPr id="10" name="Slide Number Placeholder 9"/>
          <p:cNvSpPr>
            <a:spLocks noGrp="1"/>
          </p:cNvSpPr>
          <p:nvPr>
            <p:ph type="sldNum" sz="quarter" idx="13"/>
          </p:nvPr>
        </p:nvSpPr>
        <p:spPr>
          <a:xfrm>
            <a:off x="8737600" y="6356351"/>
            <a:ext cx="3251200" cy="365125"/>
          </a:xfrm>
        </p:spPr>
        <p:txBody>
          <a:bodyPr/>
          <a:lstStyle>
            <a:lvl1pPr>
              <a:defRPr sz="2000" b="1">
                <a:solidFill>
                  <a:schemeClr val="tx1"/>
                </a:solidFill>
                <a:latin typeface="Gill Sans MT" pitchFamily="34" charset="0"/>
              </a:defRPr>
            </a:lvl1pPr>
          </a:lstStyle>
          <a:p>
            <a:fld id="{E63FF166-CC83-48B0-8CF7-3B45BF555FD9}" type="slidenum">
              <a:rPr lang="en-US" smtClean="0"/>
              <a:t>‹#›</a:t>
            </a:fld>
            <a:endParaRPr lang="en-US" dirty="0"/>
          </a:p>
        </p:txBody>
      </p:sp>
    </p:spTree>
    <p:extLst>
      <p:ext uri="{BB962C8B-B14F-4D97-AF65-F5344CB8AC3E}">
        <p14:creationId xmlns:p14="http://schemas.microsoft.com/office/powerpoint/2010/main" val="2765653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E63FF166-CC83-48B0-8CF7-3B45BF555FD9}" type="slidenum">
              <a:rPr lang="en-US" smtClean="0"/>
              <a:t>‹#›</a:t>
            </a:fld>
            <a:endParaRPr lang="en-US" dirty="0"/>
          </a:p>
        </p:txBody>
      </p:sp>
    </p:spTree>
    <p:extLst>
      <p:ext uri="{BB962C8B-B14F-4D97-AF65-F5344CB8AC3E}">
        <p14:creationId xmlns:p14="http://schemas.microsoft.com/office/powerpoint/2010/main" val="160776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Only">
    <p:spTree>
      <p:nvGrpSpPr>
        <p:cNvPr id="1" name=""/>
        <p:cNvGrpSpPr/>
        <p:nvPr/>
      </p:nvGrpSpPr>
      <p:grpSpPr>
        <a:xfrm>
          <a:off x="0" y="0"/>
          <a:ext cx="0" cy="0"/>
          <a:chOff x="0" y="0"/>
          <a:chExt cx="0" cy="0"/>
        </a:xfrm>
      </p:grpSpPr>
      <p:pic>
        <p:nvPicPr>
          <p:cNvPr id="6" name="Picture 5" descr="pp_ord_blanc.jpg"/>
          <p:cNvPicPr>
            <a:picLocks noChangeAspect="1"/>
          </p:cNvPicPr>
          <p:nvPr/>
        </p:nvPicPr>
        <p:blipFill>
          <a:blip r:embed="rId2" cstate="print"/>
          <a:stretch>
            <a:fillRect/>
          </a:stretch>
        </p:blipFill>
        <p:spPr>
          <a:xfrm>
            <a:off x="1" y="269"/>
            <a:ext cx="12191999" cy="6857463"/>
          </a:xfrm>
          <a:prstGeom prst="rect">
            <a:avLst/>
          </a:prstGeom>
        </p:spPr>
      </p:pic>
      <p:sp>
        <p:nvSpPr>
          <p:cNvPr id="11" name="Text Placeholder 12"/>
          <p:cNvSpPr>
            <a:spLocks noGrp="1"/>
          </p:cNvSpPr>
          <p:nvPr>
            <p:ph type="body" sz="quarter" idx="10" hasCustomPrompt="1"/>
          </p:nvPr>
        </p:nvSpPr>
        <p:spPr>
          <a:xfrm>
            <a:off x="4064000" y="609600"/>
            <a:ext cx="7721600" cy="685800"/>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accent5">
                    <a:lumMod val="75000"/>
                  </a:schemeClr>
                </a:solidFill>
                <a:effectLst/>
                <a:uLnTx/>
                <a:uFillTx/>
                <a:latin typeface="Gill Sans MT"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75000"/>
                  </a:schemeClr>
                </a:solidFill>
                <a:effectLst/>
                <a:uLnTx/>
                <a:uFillTx/>
                <a:latin typeface="Gill Sans MT" pitchFamily="34" charset="0"/>
                <a:ea typeface="+mj-ea"/>
                <a:cs typeface="+mj-cs"/>
              </a:rPr>
              <a:t>Title Goes Here</a:t>
            </a:r>
          </a:p>
        </p:txBody>
      </p:sp>
      <p:sp>
        <p:nvSpPr>
          <p:cNvPr id="16" name="Text Placeholder 15"/>
          <p:cNvSpPr>
            <a:spLocks noGrp="1"/>
          </p:cNvSpPr>
          <p:nvPr>
            <p:ph type="body" sz="quarter" idx="11" hasCustomPrompt="1"/>
          </p:nvPr>
        </p:nvSpPr>
        <p:spPr>
          <a:xfrm>
            <a:off x="203200" y="1447800"/>
            <a:ext cx="11785600" cy="4876800"/>
          </a:xfrm>
        </p:spPr>
        <p:txBody>
          <a:bodyPr>
            <a:normAutofit/>
          </a:bodyPr>
          <a:lstStyle>
            <a:lvl1pPr>
              <a:spcAft>
                <a:spcPts val="600"/>
              </a:spcAft>
              <a:buClr>
                <a:schemeClr val="accent3">
                  <a:lumMod val="75000"/>
                </a:schemeClr>
              </a:buClr>
              <a:buSzPct val="150000"/>
              <a:defRPr sz="1600" b="1">
                <a:latin typeface="Gill Sans MT" pitchFamily="34" charset="0"/>
              </a:defRPr>
            </a:lvl1pPr>
            <a:lvl2pPr>
              <a:defRPr sz="1600" b="1">
                <a:latin typeface="Gill Sans MT" pitchFamily="34" charset="0"/>
              </a:defRPr>
            </a:lvl2pPr>
            <a:lvl3pPr>
              <a:defRPr sz="1600" b="1">
                <a:latin typeface="Gill Sans MT" pitchFamily="34" charset="0"/>
              </a:defRPr>
            </a:lvl3pPr>
            <a:lvl4pPr>
              <a:defRPr sz="1600" b="1">
                <a:latin typeface="Gill Sans MT" pitchFamily="34" charset="0"/>
              </a:defRPr>
            </a:lvl4pPr>
            <a:lvl5pPr>
              <a:defRPr sz="1600" b="1">
                <a:latin typeface="Gill Sans MT" pitchFamily="34" charset="0"/>
              </a:defRPr>
            </a:lvl5pPr>
          </a:lstStyle>
          <a:p>
            <a:pPr lvl="0"/>
            <a:r>
              <a:rPr lang="en-US" dirty="0"/>
              <a:t>Bullet 1</a:t>
            </a:r>
          </a:p>
          <a:p>
            <a:pPr lvl="0"/>
            <a:r>
              <a:rPr lang="en-US" dirty="0"/>
              <a:t>Bullet 2</a:t>
            </a:r>
          </a:p>
          <a:p>
            <a:pPr lvl="0"/>
            <a:r>
              <a:rPr lang="en-US" dirty="0"/>
              <a:t>Bullet 3</a:t>
            </a:r>
          </a:p>
          <a:p>
            <a:pPr lvl="0"/>
            <a:r>
              <a:rPr lang="en-US" dirty="0"/>
              <a:t>Bullet 4</a:t>
            </a:r>
          </a:p>
          <a:p>
            <a:pPr lvl="0"/>
            <a:r>
              <a:rPr lang="en-US" dirty="0"/>
              <a:t>Bullet 5</a:t>
            </a:r>
          </a:p>
          <a:p>
            <a:pPr lvl="0"/>
            <a:r>
              <a:rPr lang="en-US" dirty="0"/>
              <a:t>Bullet 6</a:t>
            </a:r>
          </a:p>
          <a:p>
            <a:pPr lvl="0"/>
            <a:r>
              <a:rPr lang="en-US" dirty="0"/>
              <a:t>Bullet 7</a:t>
            </a:r>
          </a:p>
          <a:p>
            <a:pPr lvl="0"/>
            <a:r>
              <a:rPr lang="en-US" dirty="0"/>
              <a:t>Bullet 8</a:t>
            </a:r>
          </a:p>
          <a:p>
            <a:pPr lvl="0"/>
            <a:r>
              <a:rPr lang="en-US" dirty="0"/>
              <a:t>Bullet 9</a:t>
            </a:r>
          </a:p>
          <a:p>
            <a:pPr lvl="0"/>
            <a:r>
              <a:rPr lang="en-US" dirty="0"/>
              <a:t>Bullet 10</a:t>
            </a:r>
          </a:p>
          <a:p>
            <a:pPr lvl="0"/>
            <a:r>
              <a:rPr lang="en-US" dirty="0"/>
              <a:t>Bullet 11</a:t>
            </a:r>
          </a:p>
          <a:p>
            <a:pPr lvl="0"/>
            <a:r>
              <a:rPr lang="en-US" dirty="0"/>
              <a:t>Bullet 12</a:t>
            </a:r>
          </a:p>
          <a:p>
            <a:pPr lvl="0"/>
            <a:r>
              <a:rPr lang="en-US" dirty="0"/>
              <a:t>Bullet 13</a:t>
            </a:r>
          </a:p>
          <a:p>
            <a:pPr lvl="0"/>
            <a:endParaRPr lang="en-US" dirty="0"/>
          </a:p>
          <a:p>
            <a:pPr lvl="0"/>
            <a:endParaRPr lang="en-US" dirty="0"/>
          </a:p>
        </p:txBody>
      </p:sp>
      <p:sp>
        <p:nvSpPr>
          <p:cNvPr id="7" name="Date Placeholder 6"/>
          <p:cNvSpPr>
            <a:spLocks noGrp="1"/>
          </p:cNvSpPr>
          <p:nvPr>
            <p:ph type="dt" sz="half" idx="12"/>
          </p:nvPr>
        </p:nvSpPr>
        <p:spPr/>
        <p:txBody>
          <a:bodyPr/>
          <a:lstStyle/>
          <a:p>
            <a:fld id="{13DBE62A-0A5A-4AEF-9DB0-A19AE232CA6F}" type="datetimeFigureOut">
              <a:rPr lang="en-US" smtClean="0"/>
              <a:t>12/27/2021</a:t>
            </a:fld>
            <a:endParaRPr lang="en-US" dirty="0"/>
          </a:p>
        </p:txBody>
      </p:sp>
      <p:sp>
        <p:nvSpPr>
          <p:cNvPr id="8" name="Slide Number Placeholder 7"/>
          <p:cNvSpPr>
            <a:spLocks noGrp="1"/>
          </p:cNvSpPr>
          <p:nvPr>
            <p:ph type="sldNum" sz="quarter" idx="13"/>
          </p:nvPr>
        </p:nvSpPr>
        <p:spPr>
          <a:xfrm>
            <a:off x="8737600" y="6356351"/>
            <a:ext cx="3251200" cy="365125"/>
          </a:xfrm>
        </p:spPr>
        <p:txBody>
          <a:bodyPr/>
          <a:lstStyle>
            <a:lvl1pPr>
              <a:defRPr sz="3200" b="1">
                <a:solidFill>
                  <a:schemeClr val="tx1"/>
                </a:solidFill>
                <a:latin typeface="Gill Sans MT" pitchFamily="34" charset="0"/>
              </a:defRPr>
            </a:lvl1pPr>
          </a:lstStyle>
          <a:p>
            <a:fld id="{E63FF166-CC83-48B0-8CF7-3B45BF555FD9}" type="slidenum">
              <a:rPr lang="en-US" smtClean="0"/>
              <a:t>‹#›</a:t>
            </a:fld>
            <a:endParaRPr lang="en-US" dirty="0"/>
          </a:p>
        </p:txBody>
      </p:sp>
      <p:sp>
        <p:nvSpPr>
          <p:cNvPr id="9" name="Footer Placeholder 8"/>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973256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DF2E-CA0E-4455-8E82-1F20F7D4D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F11A86-8589-45CD-9EFA-821D3CBDE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90E26D-E5A8-449D-BC8C-55A22ED067AD}"/>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0996BFA1-BE38-4773-8D81-D9D64EE754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9EE6E2-B645-4B13-8F19-89F6F2FF590F}"/>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240660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6073-4A86-417C-AF7A-56B0A6445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89BA0B-7D12-4C23-92C8-65B012B27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74950B-8579-4000-970B-D1AEF37A1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0A900-A0BC-4FBA-BFFE-272750140B8E}"/>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a:extLst>
              <a:ext uri="{FF2B5EF4-FFF2-40B4-BE49-F238E27FC236}">
                <a16:creationId xmlns:a16="http://schemas.microsoft.com/office/drawing/2014/main" id="{5E7BD924-139D-4608-844D-16D4ACA724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C6D2DB-8929-45CB-9058-242432FF8BD2}"/>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301558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32AD-19AD-42AD-956C-8879B2D8CA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8D60E5-822D-43B7-87AE-697D9BFE7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F6E5E0-383B-4790-ADA0-F61736828C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380174-0D01-43A0-8842-027594D0B3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348A74-D8CB-40D3-B610-DD5C53701A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E8343D-7EBF-48F3-A58C-84E491ECF2F8}"/>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8" name="Footer Placeholder 7">
            <a:extLst>
              <a:ext uri="{FF2B5EF4-FFF2-40B4-BE49-F238E27FC236}">
                <a16:creationId xmlns:a16="http://schemas.microsoft.com/office/drawing/2014/main" id="{1486D4EC-7365-4C7F-A6D7-95AE1B383F3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B86AB36-7A1B-45D7-98E8-87ED06A6B5A8}"/>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112433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6539-18EE-4CE0-BC63-9FF60DAE2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F36F44-5531-47DF-AE95-09CEA5031BAD}"/>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4" name="Footer Placeholder 3">
            <a:extLst>
              <a:ext uri="{FF2B5EF4-FFF2-40B4-BE49-F238E27FC236}">
                <a16:creationId xmlns:a16="http://schemas.microsoft.com/office/drawing/2014/main" id="{8796ED18-03E7-4C75-8ED6-9228A56842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DE46E65-347F-42B3-8C37-F673D4E131F2}"/>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383183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6D0D72-C0A7-4C8C-81F7-DE878A3F4EB8}"/>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3" name="Footer Placeholder 2">
            <a:extLst>
              <a:ext uri="{FF2B5EF4-FFF2-40B4-BE49-F238E27FC236}">
                <a16:creationId xmlns:a16="http://schemas.microsoft.com/office/drawing/2014/main" id="{D253C9DE-CDF9-4D36-B8A8-D7FD028E38A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898E169-0445-40B5-8EEE-744EB378F3B4}"/>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421661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E5AF-D8C8-451B-9564-BE948568B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1A78BE-A2DD-40EC-BA6D-C97F90CDA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D64FB-204E-45B5-822E-8FE7CC39C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BFE10-CF87-45D1-AFE2-7F7BF90079F5}"/>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a:extLst>
              <a:ext uri="{FF2B5EF4-FFF2-40B4-BE49-F238E27FC236}">
                <a16:creationId xmlns:a16="http://schemas.microsoft.com/office/drawing/2014/main" id="{D2250020-BAE5-40BA-AD74-949B932097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4E66D3-EB54-4BA1-8EEE-FE27EA53A393}"/>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54397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449-F54C-426E-9FCE-928BFDEFC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9E5E6C-8CD2-40A1-B5F2-AB72A208D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DDDA220-019D-41A9-8CB1-CE055D0D8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2FF02-C728-45A0-B4C9-E73657126856}"/>
              </a:ext>
            </a:extLst>
          </p:cNvPr>
          <p:cNvSpPr>
            <a:spLocks noGrp="1"/>
          </p:cNvSpPr>
          <p:nvPr>
            <p:ph type="dt" sz="half" idx="10"/>
          </p:nvPr>
        </p:nvSpPr>
        <p:spPr/>
        <p:txBody>
          <a:bodyPr/>
          <a:lstStyle/>
          <a:p>
            <a:fld id="{13DBE62A-0A5A-4AEF-9DB0-A19AE232CA6F}" type="datetimeFigureOut">
              <a:rPr lang="en-US" smtClean="0"/>
              <a:t>12/27/2021</a:t>
            </a:fld>
            <a:endParaRPr lang="en-US" dirty="0"/>
          </a:p>
        </p:txBody>
      </p:sp>
      <p:sp>
        <p:nvSpPr>
          <p:cNvPr id="6" name="Footer Placeholder 5">
            <a:extLst>
              <a:ext uri="{FF2B5EF4-FFF2-40B4-BE49-F238E27FC236}">
                <a16:creationId xmlns:a16="http://schemas.microsoft.com/office/drawing/2014/main" id="{D68AF109-3E61-42F4-8B64-E2743A1D8A7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8645EB-AACB-4BF8-BB4E-0CC4AA7E85BD}"/>
              </a:ext>
            </a:extLst>
          </p:cNvPr>
          <p:cNvSpPr>
            <a:spLocks noGrp="1"/>
          </p:cNvSpPr>
          <p:nvPr>
            <p:ph type="sldNum" sz="quarter" idx="12"/>
          </p:nvPr>
        </p:nvSpPr>
        <p:spPr/>
        <p:txBody>
          <a:bodyPr/>
          <a:lstStyle/>
          <a:p>
            <a:fld id="{E63FF166-CC83-48B0-8CF7-3B45BF555FD9}" type="slidenum">
              <a:rPr lang="en-US" smtClean="0"/>
              <a:t>‹#›</a:t>
            </a:fld>
            <a:endParaRPr lang="en-US" dirty="0"/>
          </a:p>
        </p:txBody>
      </p:sp>
    </p:spTree>
    <p:extLst>
      <p:ext uri="{BB962C8B-B14F-4D97-AF65-F5344CB8AC3E}">
        <p14:creationId xmlns:p14="http://schemas.microsoft.com/office/powerpoint/2010/main" val="1339496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9BAFE6-5D4B-4BE5-816C-62BF6B0F6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DADF5-14F9-4039-8E2D-B29C712F4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4DF01-0C2C-4AEF-8FB4-C7FEB43801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BE62A-0A5A-4AEF-9DB0-A19AE232CA6F}" type="datetimeFigureOut">
              <a:rPr lang="en-US" smtClean="0"/>
              <a:t>12/27/2021</a:t>
            </a:fld>
            <a:endParaRPr lang="en-US" dirty="0"/>
          </a:p>
        </p:txBody>
      </p:sp>
      <p:sp>
        <p:nvSpPr>
          <p:cNvPr id="5" name="Footer Placeholder 4">
            <a:extLst>
              <a:ext uri="{FF2B5EF4-FFF2-40B4-BE49-F238E27FC236}">
                <a16:creationId xmlns:a16="http://schemas.microsoft.com/office/drawing/2014/main" id="{EB70B5F7-6325-49BF-A753-8A6616EF1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FCE5820-EEB1-4202-8A3E-C9483A67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FF166-CC83-48B0-8CF7-3B45BF555FD9}" type="slidenum">
              <a:rPr lang="en-US" smtClean="0"/>
              <a:t>‹#›</a:t>
            </a:fld>
            <a:endParaRPr lang="en-US" dirty="0"/>
          </a:p>
        </p:txBody>
      </p:sp>
    </p:spTree>
    <p:extLst>
      <p:ext uri="{BB962C8B-B14F-4D97-AF65-F5344CB8AC3E}">
        <p14:creationId xmlns:p14="http://schemas.microsoft.com/office/powerpoint/2010/main" val="79808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74688"/>
            <a:ext cx="10515600" cy="101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BE62A-0A5A-4AEF-9DB0-A19AE232CA6F}" type="datetimeFigureOut">
              <a:rPr lang="en-US" smtClean="0"/>
              <a:t>12/27/2021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FF166-CC83-48B0-8CF7-3B45BF555FD9}" type="slidenum">
              <a:rPr lang="en-US" smtClean="0"/>
              <a:t>‹#›</a:t>
            </a:fld>
            <a:endParaRPr lang="en-US" dirty="0"/>
          </a:p>
        </p:txBody>
      </p:sp>
      <p:sp>
        <p:nvSpPr>
          <p:cNvPr id="7" name="Rectangle 10"/>
          <p:cNvSpPr>
            <a:spLocks noChangeArrowheads="1"/>
          </p:cNvSpPr>
          <p:nvPr/>
        </p:nvSpPr>
        <p:spPr bwMode="auto">
          <a:xfrm>
            <a:off x="0" y="6407474"/>
            <a:ext cx="685800" cy="228600"/>
          </a:xfrm>
          <a:prstGeom prst="rect">
            <a:avLst/>
          </a:prstGeom>
          <a:solidFill>
            <a:srgbClr val="026CB6"/>
          </a:solidFill>
          <a:ln>
            <a:noFill/>
          </a:ln>
        </p:spPr>
        <p:txBody>
          <a:bodyPr wrap="none" anchor="ctr"/>
          <a:lstStyle/>
          <a:p>
            <a:endParaRPr lang="en-US" dirty="0">
              <a:solidFill>
                <a:srgbClr val="026CB6"/>
              </a:solidFill>
            </a:endParaRPr>
          </a:p>
        </p:txBody>
      </p:sp>
      <p:pic>
        <p:nvPicPr>
          <p:cNvPr id="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2400" y="152400"/>
            <a:ext cx="132504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1185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ctrTitle"/>
          </p:nvPr>
        </p:nvSpPr>
        <p:spPr bwMode="auto">
          <a:xfrm>
            <a:off x="739240" y="925723"/>
            <a:ext cx="10616508" cy="1081122"/>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noAutofit/>
          </a:bodyPr>
          <a:lstStyle/>
          <a:p>
            <a:pPr algn="l">
              <a:spcBef>
                <a:spcPct val="0"/>
              </a:spcBef>
              <a:spcAft>
                <a:spcPts val="1200"/>
              </a:spcAft>
            </a:pPr>
            <a:r>
              <a:rPr lang="en-US" sz="3200" b="1" dirty="0">
                <a:effectLst/>
                <a:latin typeface="Calibri" panose="020F0502020204030204" pitchFamily="34" charset="0"/>
                <a:ea typeface="Times New Roman" panose="02020603050405020304" pitchFamily="18" charset="0"/>
              </a:rPr>
              <a:t>Model analysis and visualization </a:t>
            </a:r>
            <a:r>
              <a:rPr lang="en-US" sz="3200" b="1">
                <a:effectLst/>
                <a:latin typeface="Calibri" panose="020F0502020204030204" pitchFamily="34" charset="0"/>
                <a:ea typeface="Times New Roman" panose="02020603050405020304" pitchFamily="18" charset="0"/>
              </a:rPr>
              <a:t>of 6PPD-quinone </a:t>
            </a:r>
            <a:r>
              <a:rPr lang="en-US" sz="3200" b="1" dirty="0">
                <a:effectLst/>
                <a:latin typeface="Calibri" panose="020F0502020204030204" pitchFamily="34" charset="0"/>
                <a:ea typeface="Times New Roman" panose="02020603050405020304" pitchFamily="18" charset="0"/>
              </a:rPr>
              <a:t>fate and transport in Longfellow Creek watershed, Seattle, USA</a:t>
            </a:r>
            <a:endParaRPr lang="en-US" sz="5400" b="1" i="1" spc="-50" dirty="0"/>
          </a:p>
        </p:txBody>
      </p:sp>
      <p:sp>
        <p:nvSpPr>
          <p:cNvPr id="4" name="Rectangle 3"/>
          <p:cNvSpPr>
            <a:spLocks noGrp="1" noChangeArrowheads="1"/>
          </p:cNvSpPr>
          <p:nvPr>
            <p:ph type="subTitle" idx="1"/>
          </p:nvPr>
        </p:nvSpPr>
        <p:spPr bwMode="auto">
          <a:xfrm>
            <a:off x="739240" y="2214109"/>
            <a:ext cx="10841354" cy="901143"/>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pPr marL="0" marR="0" algn="l">
              <a:lnSpc>
                <a:spcPct val="107000"/>
              </a:lnSpc>
              <a:spcBef>
                <a:spcPts val="0"/>
              </a:spcBef>
              <a:spcAft>
                <a:spcPts val="300"/>
              </a:spcAft>
            </a:pPr>
            <a:r>
              <a:rPr lang="en-US" sz="2100" dirty="0">
                <a:effectLst/>
                <a:ea typeface="Times New Roman" panose="02020603050405020304" pitchFamily="18" charset="0"/>
                <a:cs typeface="Calibri" panose="020F0502020204030204" pitchFamily="34" charset="0"/>
              </a:rPr>
              <a:t>Robert McKane</a:t>
            </a:r>
            <a:r>
              <a:rPr lang="en-US" sz="2100" baseline="30000" dirty="0">
                <a:effectLst/>
                <a:ea typeface="Times New Roman" panose="02020603050405020304" pitchFamily="18" charset="0"/>
                <a:cs typeface="Calibri" panose="020F0502020204030204" pitchFamily="34" charset="0"/>
              </a:rPr>
              <a:t>1</a:t>
            </a:r>
            <a:r>
              <a:rPr lang="en-US" sz="2100" dirty="0">
                <a:effectLst/>
                <a:ea typeface="Times New Roman" panose="02020603050405020304" pitchFamily="18" charset="0"/>
                <a:cs typeface="Calibri" panose="020F0502020204030204" pitchFamily="34" charset="0"/>
              </a:rPr>
              <a:t>, Jonathan Halama</a:t>
            </a:r>
            <a:r>
              <a:rPr lang="en-US" sz="2100" baseline="30000" dirty="0">
                <a:effectLst/>
                <a:ea typeface="Times New Roman" panose="02020603050405020304" pitchFamily="18" charset="0"/>
                <a:cs typeface="Calibri" panose="020F0502020204030204" pitchFamily="34" charset="0"/>
              </a:rPr>
              <a:t>2</a:t>
            </a:r>
            <a:r>
              <a:rPr lang="en-US" sz="2100" dirty="0">
                <a:effectLst/>
                <a:ea typeface="Times New Roman" panose="02020603050405020304" pitchFamily="18" charset="0"/>
                <a:cs typeface="Calibri" panose="020F0502020204030204" pitchFamily="34" charset="0"/>
              </a:rPr>
              <a:t>, Vivian Phan</a:t>
            </a:r>
            <a:r>
              <a:rPr lang="en-US" sz="2100" baseline="30000" dirty="0">
                <a:effectLst/>
                <a:ea typeface="Times New Roman" panose="02020603050405020304" pitchFamily="18" charset="0"/>
                <a:cs typeface="Calibri" panose="020F0502020204030204" pitchFamily="34" charset="0"/>
              </a:rPr>
              <a:t>1</a:t>
            </a:r>
            <a:r>
              <a:rPr lang="en-US" sz="2100" dirty="0">
                <a:effectLst/>
                <a:ea typeface="Times New Roman" panose="02020603050405020304" pitchFamily="18" charset="0"/>
                <a:cs typeface="Calibri" panose="020F0502020204030204" pitchFamily="34" charset="0"/>
              </a:rPr>
              <a:t>, Allen Brookes</a:t>
            </a:r>
            <a:r>
              <a:rPr lang="en-US" sz="2100" baseline="30000" dirty="0">
                <a:effectLst/>
                <a:ea typeface="Times New Roman" panose="02020603050405020304" pitchFamily="18" charset="0"/>
                <a:cs typeface="Calibri" panose="020F0502020204030204" pitchFamily="34" charset="0"/>
              </a:rPr>
              <a:t>1</a:t>
            </a:r>
            <a:r>
              <a:rPr lang="en-US" sz="2100" dirty="0">
                <a:effectLst/>
                <a:ea typeface="Times New Roman" panose="02020603050405020304" pitchFamily="18" charset="0"/>
                <a:cs typeface="Calibri" panose="020F0502020204030204" pitchFamily="34" charset="0"/>
              </a:rPr>
              <a:t>, Kevin Djang</a:t>
            </a:r>
            <a:r>
              <a:rPr lang="en-US" sz="2100" baseline="30000" dirty="0">
                <a:effectLst/>
                <a:ea typeface="Times New Roman" panose="02020603050405020304" pitchFamily="18" charset="0"/>
                <a:cs typeface="Calibri" panose="020F0502020204030204" pitchFamily="34" charset="0"/>
              </a:rPr>
              <a:t>3</a:t>
            </a:r>
            <a:r>
              <a:rPr lang="en-US" sz="2100" dirty="0">
                <a:effectLst/>
                <a:ea typeface="Times New Roman" panose="02020603050405020304" pitchFamily="18" charset="0"/>
                <a:cs typeface="Calibri" panose="020F0502020204030204" pitchFamily="34" charset="0"/>
              </a:rPr>
              <a:t>, Edward Kolodziej</a:t>
            </a:r>
            <a:r>
              <a:rPr lang="en-US" sz="2100" baseline="30000" dirty="0">
                <a:effectLst/>
                <a:ea typeface="Times New Roman" panose="02020603050405020304" pitchFamily="18" charset="0"/>
                <a:cs typeface="Calibri" panose="020F0502020204030204" pitchFamily="34" charset="0"/>
              </a:rPr>
              <a:t>4</a:t>
            </a:r>
            <a:r>
              <a:rPr lang="en-US" sz="2100" dirty="0">
                <a:effectLst/>
                <a:ea typeface="Times New Roman" panose="02020603050405020304" pitchFamily="18" charset="0"/>
                <a:cs typeface="Calibri" panose="020F0502020204030204" pitchFamily="34" charset="0"/>
              </a:rPr>
              <a:t>, Katherine Peter</a:t>
            </a:r>
            <a:r>
              <a:rPr lang="en-US" sz="2100" baseline="30000" dirty="0">
                <a:effectLst/>
                <a:ea typeface="Times New Roman" panose="02020603050405020304" pitchFamily="18" charset="0"/>
                <a:cs typeface="Calibri" panose="020F0502020204030204" pitchFamily="34" charset="0"/>
              </a:rPr>
              <a:t>5</a:t>
            </a:r>
            <a:r>
              <a:rPr lang="en-US" sz="2100" dirty="0">
                <a:ea typeface="Times New Roman" panose="02020603050405020304" pitchFamily="18" charset="0"/>
                <a:cs typeface="Times New Roman" panose="02020603050405020304" pitchFamily="18" charset="0"/>
              </a:rPr>
              <a:t>, Zhenyu Tian</a:t>
            </a:r>
            <a:r>
              <a:rPr lang="en-US" sz="2100" baseline="30000" dirty="0">
                <a:ea typeface="Times New Roman" panose="02020603050405020304" pitchFamily="18" charset="0"/>
                <a:cs typeface="Times New Roman" panose="02020603050405020304" pitchFamily="18" charset="0"/>
              </a:rPr>
              <a:t>4</a:t>
            </a:r>
            <a:endParaRPr lang="en-US" sz="2100" b="1" i="1" dirty="0"/>
          </a:p>
          <a:p>
            <a:pPr algn="l" eaLnBrk="1" hangingPunct="1">
              <a:spcBef>
                <a:spcPts val="0"/>
              </a:spcBef>
            </a:pPr>
            <a:endParaRPr lang="en-US" sz="2100" i="1" dirty="0"/>
          </a:p>
        </p:txBody>
      </p:sp>
      <p:sp>
        <p:nvSpPr>
          <p:cNvPr id="2" name="TextBox 1">
            <a:extLst>
              <a:ext uri="{FF2B5EF4-FFF2-40B4-BE49-F238E27FC236}">
                <a16:creationId xmlns:a16="http://schemas.microsoft.com/office/drawing/2014/main" id="{BD93AC41-91B0-436F-B734-7B9EE10DC55E}"/>
              </a:ext>
            </a:extLst>
          </p:cNvPr>
          <p:cNvSpPr txBox="1"/>
          <p:nvPr/>
        </p:nvSpPr>
        <p:spPr>
          <a:xfrm>
            <a:off x="739240" y="3208792"/>
            <a:ext cx="7682937" cy="1847814"/>
          </a:xfrm>
          <a:prstGeom prst="rect">
            <a:avLst/>
          </a:prstGeom>
          <a:noFill/>
        </p:spPr>
        <p:txBody>
          <a:bodyPr wrap="none" rtlCol="0">
            <a:spAutoFit/>
          </a:bodyPr>
          <a:lstStyle/>
          <a:p>
            <a:pPr marL="0" marR="0">
              <a:lnSpc>
                <a:spcPct val="107000"/>
              </a:lnSpc>
              <a:spcBef>
                <a:spcPts val="0"/>
              </a:spcBef>
              <a:spcAft>
                <a:spcPts val="200"/>
              </a:spcAft>
            </a:pPr>
            <a:r>
              <a:rPr lang="en-US" sz="1600" baseline="30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 </a:t>
            </a:r>
            <a:r>
              <a:rPr lang="en-US"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US En</a:t>
            </a:r>
            <a:r>
              <a:rPr lang="en-US" sz="1600" dirty="0">
                <a:solidFill>
                  <a:schemeClr val="bg1"/>
                </a:solidFill>
                <a:latin typeface="Calibri" panose="020F0502020204030204" pitchFamily="34" charset="0"/>
                <a:cs typeface="Calibri" panose="020F0502020204030204" pitchFamily="34" charset="0"/>
              </a:rPr>
              <a:t>vir</a:t>
            </a:r>
            <a:r>
              <a:rPr lang="en-US"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onmental Protection Agency, Pacific Ecology Systems Division, Corvallis, OR, USA </a:t>
            </a:r>
          </a:p>
          <a:p>
            <a:pPr>
              <a:lnSpc>
                <a:spcPct val="107000"/>
              </a:lnSpc>
              <a:spcAft>
                <a:spcPts val="200"/>
              </a:spcAft>
            </a:pPr>
            <a:r>
              <a:rPr lang="en-US" sz="1600" baseline="30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 </a:t>
            </a:r>
            <a:r>
              <a:rPr lang="en-US"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Spatial Synergy Solutions, Independence, OR, USA</a:t>
            </a:r>
          </a:p>
          <a:p>
            <a:pPr marL="0" marR="0">
              <a:lnSpc>
                <a:spcPct val="107000"/>
              </a:lnSpc>
              <a:spcBef>
                <a:spcPts val="0"/>
              </a:spcBef>
              <a:spcAft>
                <a:spcPts val="200"/>
              </a:spcAft>
            </a:pPr>
            <a:r>
              <a:rPr lang="en-US" sz="1600" baseline="30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3 </a:t>
            </a:r>
            <a:r>
              <a:rPr lang="en-US" sz="1600" dirty="0">
                <a:solidFill>
                  <a:schemeClr val="bg1"/>
                </a:solidFill>
                <a:effectLst/>
                <a:latin typeface="Calibri" panose="020F0502020204030204" pitchFamily="34" charset="0"/>
                <a:ea typeface="Times New Roman" panose="02020603050405020304" pitchFamily="18" charset="0"/>
              </a:rPr>
              <a:t>Inoventures LLC, c/o U.S. Environmental Protection Agency, Corvallis, OR, USA</a:t>
            </a:r>
          </a:p>
          <a:p>
            <a:pPr>
              <a:lnSpc>
                <a:spcPct val="107000"/>
              </a:lnSpc>
              <a:spcAft>
                <a:spcPts val="200"/>
              </a:spcAft>
            </a:pPr>
            <a:r>
              <a:rPr lang="en-US" sz="1600" baseline="30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4 </a:t>
            </a:r>
            <a:r>
              <a:rPr lang="en-US"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University of Washington Center for Urban Waters, Tacoma, WA, USA</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200"/>
              </a:spcAft>
            </a:pPr>
            <a:r>
              <a:rPr lang="en-US" sz="1600" baseline="30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5 </a:t>
            </a:r>
            <a:r>
              <a:rPr lang="en-US"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National Institute of Standards and Technology, Charleston, SC, USA</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600" dirty="0">
              <a:solidFill>
                <a:schemeClr val="bg1"/>
              </a:solidFill>
            </a:endParaRPr>
          </a:p>
        </p:txBody>
      </p:sp>
      <p:sp>
        <p:nvSpPr>
          <p:cNvPr id="24" name="TextBox 23">
            <a:extLst>
              <a:ext uri="{FF2B5EF4-FFF2-40B4-BE49-F238E27FC236}">
                <a16:creationId xmlns:a16="http://schemas.microsoft.com/office/drawing/2014/main" id="{0A733F66-6D12-4DB5-A4FF-812098B556C0}"/>
              </a:ext>
            </a:extLst>
          </p:cNvPr>
          <p:cNvSpPr txBox="1"/>
          <p:nvPr/>
        </p:nvSpPr>
        <p:spPr>
          <a:xfrm>
            <a:off x="739239" y="5107500"/>
            <a:ext cx="11278367" cy="1269963"/>
          </a:xfrm>
          <a:prstGeom prst="rect">
            <a:avLst/>
          </a:prstGeom>
          <a:noFill/>
        </p:spPr>
        <p:txBody>
          <a:bodyPr wrap="square" rtlCol="0">
            <a:spAutoFit/>
          </a:bodyPr>
          <a:lstStyle/>
          <a:p>
            <a:pPr>
              <a:lnSpc>
                <a:spcPct val="107000"/>
              </a:lnSpc>
              <a:spcAft>
                <a:spcPts val="800"/>
              </a:spcAf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We gratefully acknowledge financial s</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upport for this research from </a:t>
            </a:r>
            <a:r>
              <a:rPr lang="en-US" sz="16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US EPA Region 10</a:t>
            </a:r>
            <a:r>
              <a:rPr lang="en-US"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and</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the US EPA Office of Research and Development’s </a:t>
            </a:r>
            <a:r>
              <a:rPr lang="en-US" sz="16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Safe &amp;</a:t>
            </a:r>
            <a:r>
              <a:rPr lang="en-US" sz="16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Sustainable Water Resources Research Program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and</a:t>
            </a:r>
            <a:r>
              <a:rPr lang="en-US" sz="16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Sustainable &amp; Healthy Communities Research Program</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300"/>
              </a:spcAft>
            </a:pPr>
            <a:r>
              <a:rPr lang="en-US" sz="1600" i="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Disclaimer: The views expressed here are those of the author[s] and do not necessarily represent the views or policies of the US Environmental Protection Agency.</a:t>
            </a:r>
            <a:endParaRPr lang="en-US" sz="1600" i="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E1DF4B61-3CAA-4C26-A323-B67DF897CDC0}"/>
              </a:ext>
            </a:extLst>
          </p:cNvPr>
          <p:cNvCxnSpPr>
            <a:cxnSpLocks/>
          </p:cNvCxnSpPr>
          <p:nvPr/>
        </p:nvCxnSpPr>
        <p:spPr>
          <a:xfrm>
            <a:off x="841248" y="4923024"/>
            <a:ext cx="10514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76E568-4526-4A20-93DB-B5C46C42C205}"/>
              </a:ext>
            </a:extLst>
          </p:cNvPr>
          <p:cNvPicPr>
            <a:picLocks noChangeAspect="1"/>
          </p:cNvPicPr>
          <p:nvPr/>
        </p:nvPicPr>
        <p:blipFill>
          <a:blip r:embed="rId3"/>
          <a:stretch>
            <a:fillRect/>
          </a:stretch>
        </p:blipFill>
        <p:spPr>
          <a:xfrm>
            <a:off x="0" y="6387007"/>
            <a:ext cx="1076325" cy="314325"/>
          </a:xfrm>
          <a:prstGeom prst="rect">
            <a:avLst/>
          </a:prstGeom>
        </p:spPr>
      </p:pic>
      <p:pic>
        <p:nvPicPr>
          <p:cNvPr id="11" name="Picture 10">
            <a:extLst>
              <a:ext uri="{FF2B5EF4-FFF2-40B4-BE49-F238E27FC236}">
                <a16:creationId xmlns:a16="http://schemas.microsoft.com/office/drawing/2014/main" id="{FFD3BC4C-709D-4409-B69E-C899F7508BE5}"/>
              </a:ext>
            </a:extLst>
          </p:cNvPr>
          <p:cNvPicPr>
            <a:picLocks noChangeAspect="1"/>
          </p:cNvPicPr>
          <p:nvPr/>
        </p:nvPicPr>
        <p:blipFill>
          <a:blip r:embed="rId4"/>
          <a:stretch>
            <a:fillRect/>
          </a:stretch>
        </p:blipFill>
        <p:spPr>
          <a:xfrm>
            <a:off x="0" y="6524106"/>
            <a:ext cx="6667500" cy="323850"/>
          </a:xfrm>
          <a:prstGeom prst="rect">
            <a:avLst/>
          </a:prstGeom>
        </p:spPr>
      </p:pic>
      <p:sp>
        <p:nvSpPr>
          <p:cNvPr id="13" name="Rectangle 4">
            <a:extLst>
              <a:ext uri="{FF2B5EF4-FFF2-40B4-BE49-F238E27FC236}">
                <a16:creationId xmlns:a16="http://schemas.microsoft.com/office/drawing/2014/main" id="{06FCEFA7-E142-4D4D-9850-9001EC624094}"/>
              </a:ext>
            </a:extLst>
          </p:cNvPr>
          <p:cNvSpPr txBox="1">
            <a:spLocks noChangeArrowheads="1"/>
          </p:cNvSpPr>
          <p:nvPr/>
        </p:nvSpPr>
        <p:spPr bwMode="auto">
          <a:xfrm>
            <a:off x="10216581" y="6553020"/>
            <a:ext cx="1905000" cy="228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0" fontAlgn="base" hangingPunct="0">
              <a:spcBef>
                <a:spcPct val="0"/>
              </a:spcBef>
              <a:spcAft>
                <a:spcPct val="0"/>
              </a:spcAft>
              <a:defRPr sz="1000" b="1" kern="1200" smtClean="0">
                <a:solidFill>
                  <a:schemeClr val="bg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a:lstStyle>
          <a:p>
            <a:pPr>
              <a:defRPr/>
            </a:pPr>
            <a:r>
              <a:rPr lang="en-US" sz="1200" b="0" dirty="0">
                <a:latin typeface="+mn-lt"/>
              </a:rPr>
              <a:t>EMCON 2021</a:t>
            </a:r>
          </a:p>
        </p:txBody>
      </p:sp>
      <p:pic>
        <p:nvPicPr>
          <p:cNvPr id="10" name="Picture 9">
            <a:extLst>
              <a:ext uri="{FF2B5EF4-FFF2-40B4-BE49-F238E27FC236}">
                <a16:creationId xmlns:a16="http://schemas.microsoft.com/office/drawing/2014/main" id="{A6A0E89E-CA03-4803-8D82-63BF223F0834}"/>
              </a:ext>
            </a:extLst>
          </p:cNvPr>
          <p:cNvPicPr>
            <a:picLocks noChangeAspect="1"/>
          </p:cNvPicPr>
          <p:nvPr/>
        </p:nvPicPr>
        <p:blipFill>
          <a:blip r:embed="rId5"/>
          <a:stretch>
            <a:fillRect/>
          </a:stretch>
        </p:blipFill>
        <p:spPr>
          <a:xfrm>
            <a:off x="11332567" y="133929"/>
            <a:ext cx="685040" cy="1203258"/>
          </a:xfrm>
          <a:prstGeom prst="rect">
            <a:avLst/>
          </a:prstGeom>
        </p:spPr>
      </p:pic>
    </p:spTree>
    <p:extLst>
      <p:ext uri="{BB962C8B-B14F-4D97-AF65-F5344CB8AC3E}">
        <p14:creationId xmlns:p14="http://schemas.microsoft.com/office/powerpoint/2010/main" val="2891744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A6D8FB-DB6C-48C2-BF03-6AED1385BD9C}"/>
              </a:ext>
            </a:extLst>
          </p:cNvPr>
          <p:cNvPicPr>
            <a:picLocks noChangeAspect="1"/>
          </p:cNvPicPr>
          <p:nvPr/>
        </p:nvPicPr>
        <p:blipFill>
          <a:blip r:embed="rId3"/>
          <a:stretch>
            <a:fillRect/>
          </a:stretch>
        </p:blipFill>
        <p:spPr>
          <a:xfrm>
            <a:off x="7258093" y="0"/>
            <a:ext cx="4838657" cy="6858000"/>
          </a:xfrm>
          <a:prstGeom prst="rect">
            <a:avLst/>
          </a:prstGeom>
        </p:spPr>
      </p:pic>
      <p:graphicFrame>
        <p:nvGraphicFramePr>
          <p:cNvPr id="8" name="Table 3">
            <a:extLst>
              <a:ext uri="{FF2B5EF4-FFF2-40B4-BE49-F238E27FC236}">
                <a16:creationId xmlns:a16="http://schemas.microsoft.com/office/drawing/2014/main" id="{C7A26910-F400-4B8E-9BCA-00916399B376}"/>
              </a:ext>
            </a:extLst>
          </p:cNvPr>
          <p:cNvGraphicFramePr>
            <a:graphicFrameLocks noGrp="1"/>
          </p:cNvGraphicFramePr>
          <p:nvPr/>
        </p:nvGraphicFramePr>
        <p:xfrm>
          <a:off x="8764691" y="2166937"/>
          <a:ext cx="3332059" cy="1381760"/>
        </p:xfrm>
        <a:graphic>
          <a:graphicData uri="http://schemas.openxmlformats.org/drawingml/2006/table">
            <a:tbl>
              <a:tblPr firstRow="1" bandRow="1">
                <a:tableStyleId>{5C22544A-7EE6-4342-B048-85BDC9FD1C3A}</a:tableStyleId>
              </a:tblPr>
              <a:tblGrid>
                <a:gridCol w="684109">
                  <a:extLst>
                    <a:ext uri="{9D8B030D-6E8A-4147-A177-3AD203B41FA5}">
                      <a16:colId xmlns:a16="http://schemas.microsoft.com/office/drawing/2014/main" val="3377842060"/>
                    </a:ext>
                  </a:extLst>
                </a:gridCol>
                <a:gridCol w="657225">
                  <a:extLst>
                    <a:ext uri="{9D8B030D-6E8A-4147-A177-3AD203B41FA5}">
                      <a16:colId xmlns:a16="http://schemas.microsoft.com/office/drawing/2014/main" val="1601141441"/>
                    </a:ext>
                  </a:extLst>
                </a:gridCol>
                <a:gridCol w="1990725">
                  <a:extLst>
                    <a:ext uri="{9D8B030D-6E8A-4147-A177-3AD203B41FA5}">
                      <a16:colId xmlns:a16="http://schemas.microsoft.com/office/drawing/2014/main" val="992905236"/>
                    </a:ext>
                  </a:extLst>
                </a:gridCol>
              </a:tblGrid>
              <a:tr h="370840">
                <a:tc>
                  <a:txBody>
                    <a:bodyPr/>
                    <a:lstStyle/>
                    <a:p>
                      <a:pPr algn="ctr"/>
                      <a:r>
                        <a:rPr lang="en-US" dirty="0"/>
                        <a:t>Year</a:t>
                      </a:r>
                    </a:p>
                  </a:txBody>
                  <a:tcPr/>
                </a:tc>
                <a:tc>
                  <a:txBody>
                    <a:bodyPr/>
                    <a:lstStyle/>
                    <a:p>
                      <a:pPr algn="ctr"/>
                      <a:r>
                        <a:rPr lang="en-US" dirty="0"/>
                        <a:t>NSE</a:t>
                      </a:r>
                    </a:p>
                  </a:txBody>
                  <a:tcPr/>
                </a:tc>
                <a:tc>
                  <a:txBody>
                    <a:bodyPr/>
                    <a:lstStyle/>
                    <a:p>
                      <a:pPr algn="ctr"/>
                      <a:r>
                        <a:rPr lang="en-US" dirty="0"/>
                        <a:t>Total Difference </a:t>
                      </a:r>
                    </a:p>
                    <a:p>
                      <a:pPr algn="ctr"/>
                      <a:r>
                        <a:rPr lang="en-US" dirty="0"/>
                        <a:t>(sim-obs)</a:t>
                      </a:r>
                    </a:p>
                  </a:txBody>
                  <a:tcPr/>
                </a:tc>
                <a:extLst>
                  <a:ext uri="{0D108BD9-81ED-4DB2-BD59-A6C34878D82A}">
                    <a16:rowId xmlns:a16="http://schemas.microsoft.com/office/drawing/2014/main" val="3974334410"/>
                  </a:ext>
                </a:extLst>
              </a:tr>
              <a:tr h="370840">
                <a:tc>
                  <a:txBody>
                    <a:bodyPr/>
                    <a:lstStyle/>
                    <a:p>
                      <a:pPr algn="ctr"/>
                      <a:r>
                        <a:rPr lang="en-US" dirty="0"/>
                        <a:t>2019</a:t>
                      </a:r>
                    </a:p>
                  </a:txBody>
                  <a:tcPr/>
                </a:tc>
                <a:tc>
                  <a:txBody>
                    <a:bodyPr/>
                    <a:lstStyle/>
                    <a:p>
                      <a:pPr algn="ctr"/>
                      <a:r>
                        <a:rPr lang="en-US" dirty="0"/>
                        <a:t>0.90</a:t>
                      </a:r>
                    </a:p>
                  </a:txBody>
                  <a:tcPr/>
                </a:tc>
                <a:tc>
                  <a:txBody>
                    <a:bodyPr/>
                    <a:lstStyle/>
                    <a:p>
                      <a:pPr algn="ctr"/>
                      <a:r>
                        <a:rPr lang="en-US" dirty="0"/>
                        <a:t>-53.4 mm/year</a:t>
                      </a:r>
                    </a:p>
                  </a:txBody>
                  <a:tcPr/>
                </a:tc>
                <a:extLst>
                  <a:ext uri="{0D108BD9-81ED-4DB2-BD59-A6C34878D82A}">
                    <a16:rowId xmlns:a16="http://schemas.microsoft.com/office/drawing/2014/main" val="3877944798"/>
                  </a:ext>
                </a:extLst>
              </a:tr>
              <a:tr h="370840">
                <a:tc>
                  <a:txBody>
                    <a:bodyPr/>
                    <a:lstStyle/>
                    <a:p>
                      <a:pPr algn="ctr"/>
                      <a:r>
                        <a:rPr lang="en-US" dirty="0"/>
                        <a:t>2020</a:t>
                      </a:r>
                    </a:p>
                  </a:txBody>
                  <a:tcPr/>
                </a:tc>
                <a:tc>
                  <a:txBody>
                    <a:bodyPr/>
                    <a:lstStyle/>
                    <a:p>
                      <a:pPr algn="ctr"/>
                      <a:r>
                        <a:rPr lang="en-US" dirty="0"/>
                        <a:t>0.72</a:t>
                      </a:r>
                    </a:p>
                  </a:txBody>
                  <a:tcPr/>
                </a:tc>
                <a:tc>
                  <a:txBody>
                    <a:bodyPr/>
                    <a:lstStyle/>
                    <a:p>
                      <a:pPr algn="ctr"/>
                      <a:r>
                        <a:rPr lang="en-US" dirty="0"/>
                        <a:t>-5.9 mm/year</a:t>
                      </a:r>
                    </a:p>
                  </a:txBody>
                  <a:tcPr/>
                </a:tc>
                <a:extLst>
                  <a:ext uri="{0D108BD9-81ED-4DB2-BD59-A6C34878D82A}">
                    <a16:rowId xmlns:a16="http://schemas.microsoft.com/office/drawing/2014/main" val="3892573299"/>
                  </a:ext>
                </a:extLst>
              </a:tr>
            </a:tbl>
          </a:graphicData>
        </a:graphic>
      </p:graphicFrame>
      <p:sp>
        <p:nvSpPr>
          <p:cNvPr id="10" name="Rectangle 16">
            <a:extLst>
              <a:ext uri="{FF2B5EF4-FFF2-40B4-BE49-F238E27FC236}">
                <a16:creationId xmlns:a16="http://schemas.microsoft.com/office/drawing/2014/main" id="{2E98332A-8B0D-4F4D-A364-F684345A137F}"/>
              </a:ext>
            </a:extLst>
          </p:cNvPr>
          <p:cNvSpPr>
            <a:spLocks noChangeArrowheads="1"/>
          </p:cNvSpPr>
          <p:nvPr/>
        </p:nvSpPr>
        <p:spPr bwMode="auto">
          <a:xfrm>
            <a:off x="64949" y="6618394"/>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sp>
        <p:nvSpPr>
          <p:cNvPr id="13" name="TextBox 12">
            <a:extLst>
              <a:ext uri="{FF2B5EF4-FFF2-40B4-BE49-F238E27FC236}">
                <a16:creationId xmlns:a16="http://schemas.microsoft.com/office/drawing/2014/main" id="{15CBAAC1-CCB0-48DC-B954-86ECEB752B8C}"/>
              </a:ext>
            </a:extLst>
          </p:cNvPr>
          <p:cNvSpPr txBox="1"/>
          <p:nvPr/>
        </p:nvSpPr>
        <p:spPr>
          <a:xfrm>
            <a:off x="225647" y="164639"/>
            <a:ext cx="6914649" cy="461665"/>
          </a:xfrm>
          <a:prstGeom prst="rect">
            <a:avLst/>
          </a:prstGeom>
          <a:solidFill>
            <a:schemeClr val="accent1"/>
          </a:solidFill>
        </p:spPr>
        <p:txBody>
          <a:bodyPr wrap="square" rtlCol="0">
            <a:spAutoFit/>
          </a:bodyPr>
          <a:lstStyle/>
          <a:p>
            <a:pPr algn="ctr"/>
            <a:r>
              <a:rPr lang="en-US" sz="2400" dirty="0">
                <a:solidFill>
                  <a:schemeClr val="bg1"/>
                </a:solidFill>
              </a:rPr>
              <a:t>VELMA urban stormwater runoff performance tests </a:t>
            </a:r>
          </a:p>
        </p:txBody>
      </p:sp>
      <p:grpSp>
        <p:nvGrpSpPr>
          <p:cNvPr id="38" name="Group 37">
            <a:extLst>
              <a:ext uri="{FF2B5EF4-FFF2-40B4-BE49-F238E27FC236}">
                <a16:creationId xmlns:a16="http://schemas.microsoft.com/office/drawing/2014/main" id="{56776751-F1EF-4969-AF6C-3C402B26EA89}"/>
              </a:ext>
            </a:extLst>
          </p:cNvPr>
          <p:cNvGrpSpPr/>
          <p:nvPr/>
        </p:nvGrpSpPr>
        <p:grpSpPr>
          <a:xfrm>
            <a:off x="243557" y="687493"/>
            <a:ext cx="8006591" cy="4849817"/>
            <a:chOff x="151401" y="728156"/>
            <a:chExt cx="8006591" cy="4849817"/>
          </a:xfrm>
        </p:grpSpPr>
        <p:grpSp>
          <p:nvGrpSpPr>
            <p:cNvPr id="21" name="Group 20">
              <a:extLst>
                <a:ext uri="{FF2B5EF4-FFF2-40B4-BE49-F238E27FC236}">
                  <a16:creationId xmlns:a16="http://schemas.microsoft.com/office/drawing/2014/main" id="{52DED780-46BB-4D41-8477-A7A200000F9C}"/>
                </a:ext>
              </a:extLst>
            </p:cNvPr>
            <p:cNvGrpSpPr/>
            <p:nvPr/>
          </p:nvGrpSpPr>
          <p:grpSpPr>
            <a:xfrm>
              <a:off x="151401" y="728156"/>
              <a:ext cx="8006591" cy="4849817"/>
              <a:chOff x="151401" y="728156"/>
              <a:chExt cx="8006591" cy="4849817"/>
            </a:xfrm>
          </p:grpSpPr>
          <p:grpSp>
            <p:nvGrpSpPr>
              <p:cNvPr id="4" name="Group 3">
                <a:extLst>
                  <a:ext uri="{FF2B5EF4-FFF2-40B4-BE49-F238E27FC236}">
                    <a16:creationId xmlns:a16="http://schemas.microsoft.com/office/drawing/2014/main" id="{4A37C683-ECFD-40DD-81F8-2396E1CE5D94}"/>
                  </a:ext>
                </a:extLst>
              </p:cNvPr>
              <p:cNvGrpSpPr/>
              <p:nvPr/>
            </p:nvGrpSpPr>
            <p:grpSpPr>
              <a:xfrm>
                <a:off x="151401" y="728156"/>
                <a:ext cx="8006591" cy="4849817"/>
                <a:chOff x="151401" y="728156"/>
                <a:chExt cx="8006591" cy="4849817"/>
              </a:xfrm>
            </p:grpSpPr>
            <p:pic>
              <p:nvPicPr>
                <p:cNvPr id="5" name="Picture 4">
                  <a:extLst>
                    <a:ext uri="{FF2B5EF4-FFF2-40B4-BE49-F238E27FC236}">
                      <a16:creationId xmlns:a16="http://schemas.microsoft.com/office/drawing/2014/main" id="{ED06788E-A46A-4EF1-8A6C-378E0F5D62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401" y="728156"/>
                  <a:ext cx="6668499" cy="4849817"/>
                </a:xfrm>
                <a:prstGeom prst="rect">
                  <a:avLst/>
                </a:prstGeom>
              </p:spPr>
            </p:pic>
            <p:cxnSp>
              <p:nvCxnSpPr>
                <p:cNvPr id="9" name="Straight Arrow Connector 8">
                  <a:extLst>
                    <a:ext uri="{FF2B5EF4-FFF2-40B4-BE49-F238E27FC236}">
                      <a16:creationId xmlns:a16="http://schemas.microsoft.com/office/drawing/2014/main" id="{FDCB92F1-71C2-4A72-95D5-56A07A8EACA3}"/>
                    </a:ext>
                  </a:extLst>
                </p:cNvPr>
                <p:cNvCxnSpPr>
                  <a:cxnSpLocks/>
                </p:cNvCxnSpPr>
                <p:nvPr/>
              </p:nvCxnSpPr>
              <p:spPr>
                <a:xfrm flipV="1">
                  <a:off x="6841661" y="2092691"/>
                  <a:ext cx="1316331" cy="4510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02720B35-B06D-49EB-B33A-09E30A154BB7}"/>
                  </a:ext>
                </a:extLst>
              </p:cNvPr>
              <p:cNvSpPr txBox="1"/>
              <p:nvPr/>
            </p:nvSpPr>
            <p:spPr>
              <a:xfrm rot="16200000">
                <a:off x="-919174" y="3165325"/>
                <a:ext cx="2483821" cy="338554"/>
              </a:xfrm>
              <a:prstGeom prst="rect">
                <a:avLst/>
              </a:prstGeom>
              <a:solidFill>
                <a:schemeClr val="bg1"/>
              </a:solidFill>
            </p:spPr>
            <p:txBody>
              <a:bodyPr wrap="none" rtlCol="0">
                <a:spAutoFit/>
              </a:bodyPr>
              <a:lstStyle/>
              <a:p>
                <a:r>
                  <a:rPr lang="en-US" sz="1600" dirty="0"/>
                  <a:t>Stormwater runoff mm/day</a:t>
                </a:r>
              </a:p>
            </p:txBody>
          </p:sp>
        </p:grpSp>
        <p:sp>
          <p:nvSpPr>
            <p:cNvPr id="23" name="TextBox 22">
              <a:extLst>
                <a:ext uri="{FF2B5EF4-FFF2-40B4-BE49-F238E27FC236}">
                  <a16:creationId xmlns:a16="http://schemas.microsoft.com/office/drawing/2014/main" id="{E3C22B74-A141-4B50-B880-7FE9B61A730F}"/>
                </a:ext>
              </a:extLst>
            </p:cNvPr>
            <p:cNvSpPr txBox="1"/>
            <p:nvPr/>
          </p:nvSpPr>
          <p:spPr>
            <a:xfrm>
              <a:off x="766491" y="837903"/>
              <a:ext cx="5213800" cy="507831"/>
            </a:xfrm>
            <a:prstGeom prst="rect">
              <a:avLst/>
            </a:prstGeom>
            <a:solidFill>
              <a:schemeClr val="bg1"/>
            </a:solidFill>
          </p:spPr>
          <p:txBody>
            <a:bodyPr wrap="none" tIns="182880" rtlCol="0">
              <a:spAutoFit/>
            </a:bodyPr>
            <a:lstStyle/>
            <a:p>
              <a:r>
                <a:rPr lang="en-US" dirty="0"/>
                <a:t>Longfellow Creek Stream </a:t>
              </a:r>
              <a:r>
                <a:rPr lang="en-US" dirty="0">
                  <a:highlight>
                    <a:srgbClr val="FFFF00"/>
                  </a:highlight>
                </a:rPr>
                <a:t>Gage #STA098a</a:t>
              </a:r>
              <a:r>
                <a:rPr lang="en-US" dirty="0"/>
                <a:t>, Year = 2019</a:t>
              </a:r>
            </a:p>
          </p:txBody>
        </p:sp>
        <p:sp>
          <p:nvSpPr>
            <p:cNvPr id="24" name="TextBox 23">
              <a:extLst>
                <a:ext uri="{FF2B5EF4-FFF2-40B4-BE49-F238E27FC236}">
                  <a16:creationId xmlns:a16="http://schemas.microsoft.com/office/drawing/2014/main" id="{6AB502A8-B2EF-4E73-8B48-59C9416D8230}"/>
                </a:ext>
              </a:extLst>
            </p:cNvPr>
            <p:cNvSpPr txBox="1"/>
            <p:nvPr/>
          </p:nvSpPr>
          <p:spPr>
            <a:xfrm rot="5400000">
              <a:off x="5619152" y="3165325"/>
              <a:ext cx="1989968" cy="338554"/>
            </a:xfrm>
            <a:prstGeom prst="rect">
              <a:avLst/>
            </a:prstGeom>
            <a:solidFill>
              <a:schemeClr val="bg1"/>
            </a:solidFill>
          </p:spPr>
          <p:txBody>
            <a:bodyPr wrap="none" rtlCol="0">
              <a:spAutoFit/>
            </a:bodyPr>
            <a:lstStyle/>
            <a:p>
              <a:r>
                <a:rPr lang="en-US" sz="1600" dirty="0"/>
                <a:t>Precipitation mm/day</a:t>
              </a:r>
            </a:p>
          </p:txBody>
        </p:sp>
        <p:grpSp>
          <p:nvGrpSpPr>
            <p:cNvPr id="30" name="Group 29">
              <a:extLst>
                <a:ext uri="{FF2B5EF4-FFF2-40B4-BE49-F238E27FC236}">
                  <a16:creationId xmlns:a16="http://schemas.microsoft.com/office/drawing/2014/main" id="{0D6F4F10-0CB1-43A5-88C1-0D9AE349EBCB}"/>
                </a:ext>
              </a:extLst>
            </p:cNvPr>
            <p:cNvGrpSpPr/>
            <p:nvPr/>
          </p:nvGrpSpPr>
          <p:grpSpPr>
            <a:xfrm>
              <a:off x="2615010" y="3853836"/>
              <a:ext cx="1962919" cy="338554"/>
              <a:chOff x="1900068" y="3929642"/>
              <a:chExt cx="1962919" cy="338554"/>
            </a:xfrm>
          </p:grpSpPr>
          <p:pic>
            <p:nvPicPr>
              <p:cNvPr id="26" name="Picture 25">
                <a:extLst>
                  <a:ext uri="{FF2B5EF4-FFF2-40B4-BE49-F238E27FC236}">
                    <a16:creationId xmlns:a16="http://schemas.microsoft.com/office/drawing/2014/main" id="{50AC923D-C709-42EA-A47D-5DEA17739FF8}"/>
                  </a:ext>
                </a:extLst>
              </p:cNvPr>
              <p:cNvPicPr>
                <a:picLocks noChangeAspect="1"/>
              </p:cNvPicPr>
              <p:nvPr/>
            </p:nvPicPr>
            <p:blipFill>
              <a:blip r:embed="rId5"/>
              <a:stretch>
                <a:fillRect/>
              </a:stretch>
            </p:blipFill>
            <p:spPr>
              <a:xfrm>
                <a:off x="1900068" y="3961862"/>
                <a:ext cx="1201918" cy="286171"/>
              </a:xfrm>
              <a:prstGeom prst="rect">
                <a:avLst/>
              </a:prstGeom>
            </p:spPr>
          </p:pic>
          <p:sp>
            <p:nvSpPr>
              <p:cNvPr id="27" name="TextBox 26">
                <a:extLst>
                  <a:ext uri="{FF2B5EF4-FFF2-40B4-BE49-F238E27FC236}">
                    <a16:creationId xmlns:a16="http://schemas.microsoft.com/office/drawing/2014/main" id="{378989EF-AE1B-4EAD-B562-87C810B6022F}"/>
                  </a:ext>
                </a:extLst>
              </p:cNvPr>
              <p:cNvSpPr txBox="1"/>
              <p:nvPr/>
            </p:nvSpPr>
            <p:spPr>
              <a:xfrm>
                <a:off x="2312434" y="3929642"/>
                <a:ext cx="1550553" cy="338554"/>
              </a:xfrm>
              <a:prstGeom prst="rect">
                <a:avLst/>
              </a:prstGeom>
              <a:solidFill>
                <a:schemeClr val="bg1"/>
              </a:solidFill>
            </p:spPr>
            <p:txBody>
              <a:bodyPr wrap="none" rtlCol="0">
                <a:spAutoFit/>
              </a:bodyPr>
              <a:lstStyle/>
              <a:p>
                <a:r>
                  <a:rPr lang="en-US" sz="1600" dirty="0"/>
                  <a:t>Observed runoff</a:t>
                </a:r>
              </a:p>
            </p:txBody>
          </p:sp>
        </p:grpSp>
        <p:pic>
          <p:nvPicPr>
            <p:cNvPr id="29" name="Picture 28">
              <a:extLst>
                <a:ext uri="{FF2B5EF4-FFF2-40B4-BE49-F238E27FC236}">
                  <a16:creationId xmlns:a16="http://schemas.microsoft.com/office/drawing/2014/main" id="{E6ECF426-0DB7-4456-AE1C-AED6C39879F4}"/>
                </a:ext>
              </a:extLst>
            </p:cNvPr>
            <p:cNvPicPr>
              <a:picLocks noChangeAspect="1"/>
            </p:cNvPicPr>
            <p:nvPr/>
          </p:nvPicPr>
          <p:blipFill>
            <a:blip r:embed="rId6"/>
            <a:stretch>
              <a:fillRect/>
            </a:stretch>
          </p:blipFill>
          <p:spPr>
            <a:xfrm>
              <a:off x="2598115" y="4224609"/>
              <a:ext cx="1550552" cy="289823"/>
            </a:xfrm>
            <a:prstGeom prst="rect">
              <a:avLst/>
            </a:prstGeom>
          </p:spPr>
        </p:pic>
        <p:sp>
          <p:nvSpPr>
            <p:cNvPr id="31" name="TextBox 30">
              <a:extLst>
                <a:ext uri="{FF2B5EF4-FFF2-40B4-BE49-F238E27FC236}">
                  <a16:creationId xmlns:a16="http://schemas.microsoft.com/office/drawing/2014/main" id="{1AB9BD3C-69F1-4FE2-847D-57B5D1792436}"/>
                </a:ext>
              </a:extLst>
            </p:cNvPr>
            <p:cNvSpPr txBox="1"/>
            <p:nvPr/>
          </p:nvSpPr>
          <p:spPr>
            <a:xfrm>
              <a:off x="3054542" y="4204769"/>
              <a:ext cx="1348061" cy="338554"/>
            </a:xfrm>
            <a:prstGeom prst="rect">
              <a:avLst/>
            </a:prstGeom>
            <a:solidFill>
              <a:schemeClr val="bg1"/>
            </a:solidFill>
          </p:spPr>
          <p:txBody>
            <a:bodyPr wrap="none" rtlCol="0">
              <a:spAutoFit/>
            </a:bodyPr>
            <a:lstStyle/>
            <a:p>
              <a:r>
                <a:rPr lang="en-US" sz="1600" dirty="0"/>
                <a:t>VELMA runoff</a:t>
              </a:r>
            </a:p>
          </p:txBody>
        </p:sp>
        <p:grpSp>
          <p:nvGrpSpPr>
            <p:cNvPr id="35" name="Group 34">
              <a:extLst>
                <a:ext uri="{FF2B5EF4-FFF2-40B4-BE49-F238E27FC236}">
                  <a16:creationId xmlns:a16="http://schemas.microsoft.com/office/drawing/2014/main" id="{39506F65-D220-40BC-80FC-278A48B73D1E}"/>
                </a:ext>
              </a:extLst>
            </p:cNvPr>
            <p:cNvGrpSpPr/>
            <p:nvPr/>
          </p:nvGrpSpPr>
          <p:grpSpPr>
            <a:xfrm>
              <a:off x="2667956" y="1809595"/>
              <a:ext cx="1630390" cy="338554"/>
              <a:chOff x="2773056" y="1809595"/>
              <a:chExt cx="1630390" cy="338554"/>
            </a:xfrm>
          </p:grpSpPr>
          <p:pic>
            <p:nvPicPr>
              <p:cNvPr id="33" name="Picture 32">
                <a:extLst>
                  <a:ext uri="{FF2B5EF4-FFF2-40B4-BE49-F238E27FC236}">
                    <a16:creationId xmlns:a16="http://schemas.microsoft.com/office/drawing/2014/main" id="{463B316A-D967-47B4-9BB2-8C82D8A1D164}"/>
                  </a:ext>
                </a:extLst>
              </p:cNvPr>
              <p:cNvPicPr>
                <a:picLocks noChangeAspect="1"/>
              </p:cNvPicPr>
              <p:nvPr/>
            </p:nvPicPr>
            <p:blipFill>
              <a:blip r:embed="rId7"/>
              <a:stretch>
                <a:fillRect/>
              </a:stretch>
            </p:blipFill>
            <p:spPr>
              <a:xfrm>
                <a:off x="2773056" y="1861361"/>
                <a:ext cx="1346733" cy="260658"/>
              </a:xfrm>
              <a:prstGeom prst="rect">
                <a:avLst/>
              </a:prstGeom>
            </p:spPr>
          </p:pic>
          <p:sp>
            <p:nvSpPr>
              <p:cNvPr id="34" name="TextBox 33">
                <a:extLst>
                  <a:ext uri="{FF2B5EF4-FFF2-40B4-BE49-F238E27FC236}">
                    <a16:creationId xmlns:a16="http://schemas.microsoft.com/office/drawing/2014/main" id="{C6C06FA1-A6C7-4C8F-8DC8-E19A9FE44128}"/>
                  </a:ext>
                </a:extLst>
              </p:cNvPr>
              <p:cNvSpPr txBox="1"/>
              <p:nvPr/>
            </p:nvSpPr>
            <p:spPr>
              <a:xfrm>
                <a:off x="3159900" y="1809595"/>
                <a:ext cx="1243546" cy="338554"/>
              </a:xfrm>
              <a:prstGeom prst="rect">
                <a:avLst/>
              </a:prstGeom>
              <a:solidFill>
                <a:schemeClr val="bg1"/>
              </a:solidFill>
            </p:spPr>
            <p:txBody>
              <a:bodyPr wrap="none" rtlCol="0">
                <a:spAutoFit/>
              </a:bodyPr>
              <a:lstStyle/>
              <a:p>
                <a:r>
                  <a:rPr lang="en-US" sz="1600" dirty="0"/>
                  <a:t>Precipitation</a:t>
                </a:r>
              </a:p>
            </p:txBody>
          </p:sp>
        </p:grpSp>
        <p:sp>
          <p:nvSpPr>
            <p:cNvPr id="37" name="TextBox 36">
              <a:extLst>
                <a:ext uri="{FF2B5EF4-FFF2-40B4-BE49-F238E27FC236}">
                  <a16:creationId xmlns:a16="http://schemas.microsoft.com/office/drawing/2014/main" id="{384018CE-3BA3-42EC-90F7-C2393C56AD7B}"/>
                </a:ext>
              </a:extLst>
            </p:cNvPr>
            <p:cNvSpPr txBox="1"/>
            <p:nvPr/>
          </p:nvSpPr>
          <p:spPr>
            <a:xfrm>
              <a:off x="3001877" y="5241657"/>
              <a:ext cx="1158009" cy="184666"/>
            </a:xfrm>
            <a:prstGeom prst="rect">
              <a:avLst/>
            </a:prstGeom>
            <a:solidFill>
              <a:schemeClr val="bg1"/>
            </a:solidFill>
          </p:spPr>
          <p:txBody>
            <a:bodyPr wrap="none" tIns="0" bIns="0" rtlCol="0">
              <a:spAutoFit/>
            </a:bodyPr>
            <a:lstStyle/>
            <a:p>
              <a:r>
                <a:rPr lang="en-US" sz="1200" dirty="0"/>
                <a:t>Julian Day 2019</a:t>
              </a:r>
            </a:p>
          </p:txBody>
        </p:sp>
      </p:grpSp>
      <p:grpSp>
        <p:nvGrpSpPr>
          <p:cNvPr id="49" name="Group 48">
            <a:extLst>
              <a:ext uri="{FF2B5EF4-FFF2-40B4-BE49-F238E27FC236}">
                <a16:creationId xmlns:a16="http://schemas.microsoft.com/office/drawing/2014/main" id="{FC66CFA5-8EE3-43BE-B54C-C220C834B374}"/>
              </a:ext>
            </a:extLst>
          </p:cNvPr>
          <p:cNvGrpSpPr/>
          <p:nvPr/>
        </p:nvGrpSpPr>
        <p:grpSpPr>
          <a:xfrm>
            <a:off x="184566" y="1932033"/>
            <a:ext cx="8307793" cy="4855464"/>
            <a:chOff x="184566" y="1932033"/>
            <a:chExt cx="8307793" cy="4855464"/>
          </a:xfrm>
        </p:grpSpPr>
        <p:grpSp>
          <p:nvGrpSpPr>
            <p:cNvPr id="19" name="Group 18">
              <a:extLst>
                <a:ext uri="{FF2B5EF4-FFF2-40B4-BE49-F238E27FC236}">
                  <a16:creationId xmlns:a16="http://schemas.microsoft.com/office/drawing/2014/main" id="{E95EABBF-C1B6-412C-A249-29641E2E3E9F}"/>
                </a:ext>
              </a:extLst>
            </p:cNvPr>
            <p:cNvGrpSpPr/>
            <p:nvPr/>
          </p:nvGrpSpPr>
          <p:grpSpPr>
            <a:xfrm>
              <a:off x="184566" y="1932033"/>
              <a:ext cx="8307793" cy="4855464"/>
              <a:chOff x="553269" y="1680570"/>
              <a:chExt cx="8307793" cy="4855464"/>
            </a:xfrm>
          </p:grpSpPr>
          <p:grpSp>
            <p:nvGrpSpPr>
              <p:cNvPr id="6" name="Group 5">
                <a:extLst>
                  <a:ext uri="{FF2B5EF4-FFF2-40B4-BE49-F238E27FC236}">
                    <a16:creationId xmlns:a16="http://schemas.microsoft.com/office/drawing/2014/main" id="{2C14F758-7F93-4861-9971-5C6785E406B4}"/>
                  </a:ext>
                </a:extLst>
              </p:cNvPr>
              <p:cNvGrpSpPr/>
              <p:nvPr/>
            </p:nvGrpSpPr>
            <p:grpSpPr>
              <a:xfrm>
                <a:off x="612260" y="1680570"/>
                <a:ext cx="8248802" cy="4855464"/>
                <a:chOff x="612260" y="1680570"/>
                <a:chExt cx="8248802" cy="4855464"/>
              </a:xfrm>
            </p:grpSpPr>
            <p:pic>
              <p:nvPicPr>
                <p:cNvPr id="7" name="Picture 6">
                  <a:extLst>
                    <a:ext uri="{FF2B5EF4-FFF2-40B4-BE49-F238E27FC236}">
                      <a16:creationId xmlns:a16="http://schemas.microsoft.com/office/drawing/2014/main" id="{FD4E24F4-3B08-4D81-B27D-36EC07646A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2260" y="1680570"/>
                  <a:ext cx="6654612" cy="4855464"/>
                </a:xfrm>
                <a:prstGeom prst="rect">
                  <a:avLst/>
                </a:prstGeom>
              </p:spPr>
            </p:pic>
            <p:cxnSp>
              <p:nvCxnSpPr>
                <p:cNvPr id="11" name="Straight Arrow Connector 10">
                  <a:extLst>
                    <a:ext uri="{FF2B5EF4-FFF2-40B4-BE49-F238E27FC236}">
                      <a16:creationId xmlns:a16="http://schemas.microsoft.com/office/drawing/2014/main" id="{1BA23975-617B-4251-9FA0-346DA43BC87B}"/>
                    </a:ext>
                  </a:extLst>
                </p:cNvPr>
                <p:cNvCxnSpPr>
                  <a:cxnSpLocks/>
                </p:cNvCxnSpPr>
                <p:nvPr/>
              </p:nvCxnSpPr>
              <p:spPr>
                <a:xfrm flipV="1">
                  <a:off x="7130802" y="3880101"/>
                  <a:ext cx="1730260" cy="2721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90D2B72B-1F4F-4486-9405-E264E44B3EC9}"/>
                  </a:ext>
                </a:extLst>
              </p:cNvPr>
              <p:cNvSpPr txBox="1"/>
              <p:nvPr/>
            </p:nvSpPr>
            <p:spPr>
              <a:xfrm rot="16200000">
                <a:off x="-648054" y="3923636"/>
                <a:ext cx="2771977" cy="369332"/>
              </a:xfrm>
              <a:prstGeom prst="rect">
                <a:avLst/>
              </a:prstGeom>
              <a:solidFill>
                <a:schemeClr val="bg1"/>
              </a:solidFill>
            </p:spPr>
            <p:txBody>
              <a:bodyPr wrap="none" rtlCol="0">
                <a:spAutoFit/>
              </a:bodyPr>
              <a:lstStyle/>
              <a:p>
                <a:r>
                  <a:rPr lang="en-US" dirty="0"/>
                  <a:t>Stormwater runoff mm/day</a:t>
                </a:r>
              </a:p>
            </p:txBody>
          </p:sp>
        </p:grpSp>
        <p:sp>
          <p:nvSpPr>
            <p:cNvPr id="36" name="TextBox 35">
              <a:extLst>
                <a:ext uri="{FF2B5EF4-FFF2-40B4-BE49-F238E27FC236}">
                  <a16:creationId xmlns:a16="http://schemas.microsoft.com/office/drawing/2014/main" id="{256A073F-37DB-4275-A5FE-5BAB4713B6E1}"/>
                </a:ext>
              </a:extLst>
            </p:cNvPr>
            <p:cNvSpPr txBox="1"/>
            <p:nvPr/>
          </p:nvSpPr>
          <p:spPr>
            <a:xfrm rot="5400000">
              <a:off x="5675660" y="4346858"/>
              <a:ext cx="1989968" cy="338554"/>
            </a:xfrm>
            <a:prstGeom prst="rect">
              <a:avLst/>
            </a:prstGeom>
            <a:solidFill>
              <a:schemeClr val="bg1"/>
            </a:solidFill>
          </p:spPr>
          <p:txBody>
            <a:bodyPr wrap="none" rtlCol="0">
              <a:spAutoFit/>
            </a:bodyPr>
            <a:lstStyle/>
            <a:p>
              <a:r>
                <a:rPr lang="en-US" sz="1600" dirty="0"/>
                <a:t>Precipitation mm/day</a:t>
              </a:r>
            </a:p>
          </p:txBody>
        </p:sp>
        <p:sp>
          <p:nvSpPr>
            <p:cNvPr id="39" name="TextBox 38">
              <a:extLst>
                <a:ext uri="{FF2B5EF4-FFF2-40B4-BE49-F238E27FC236}">
                  <a16:creationId xmlns:a16="http://schemas.microsoft.com/office/drawing/2014/main" id="{8E7793FC-E138-42EE-9C99-C275C0587F3F}"/>
                </a:ext>
              </a:extLst>
            </p:cNvPr>
            <p:cNvSpPr txBox="1"/>
            <p:nvPr/>
          </p:nvSpPr>
          <p:spPr>
            <a:xfrm>
              <a:off x="2951666" y="6438456"/>
              <a:ext cx="1158009" cy="184666"/>
            </a:xfrm>
            <a:prstGeom prst="rect">
              <a:avLst/>
            </a:prstGeom>
            <a:solidFill>
              <a:schemeClr val="bg1"/>
            </a:solidFill>
          </p:spPr>
          <p:txBody>
            <a:bodyPr wrap="none" tIns="0" bIns="0" rtlCol="0">
              <a:spAutoFit/>
            </a:bodyPr>
            <a:lstStyle/>
            <a:p>
              <a:r>
                <a:rPr lang="en-US" sz="1200" dirty="0"/>
                <a:t>Julian Day 2019</a:t>
              </a:r>
            </a:p>
          </p:txBody>
        </p:sp>
        <p:sp>
          <p:nvSpPr>
            <p:cNvPr id="40" name="TextBox 39">
              <a:extLst>
                <a:ext uri="{FF2B5EF4-FFF2-40B4-BE49-F238E27FC236}">
                  <a16:creationId xmlns:a16="http://schemas.microsoft.com/office/drawing/2014/main" id="{72DA31CD-4B5E-451F-8B26-176256F93FDB}"/>
                </a:ext>
              </a:extLst>
            </p:cNvPr>
            <p:cNvSpPr txBox="1"/>
            <p:nvPr/>
          </p:nvSpPr>
          <p:spPr>
            <a:xfrm>
              <a:off x="915228" y="1995271"/>
              <a:ext cx="5103192" cy="507831"/>
            </a:xfrm>
            <a:prstGeom prst="rect">
              <a:avLst/>
            </a:prstGeom>
            <a:solidFill>
              <a:schemeClr val="bg1"/>
            </a:solidFill>
          </p:spPr>
          <p:txBody>
            <a:bodyPr wrap="none" tIns="182880" rtlCol="0">
              <a:spAutoFit/>
            </a:bodyPr>
            <a:lstStyle/>
            <a:p>
              <a:r>
                <a:rPr lang="en-US" dirty="0"/>
                <a:t>Longfellow Creek Stream </a:t>
              </a:r>
              <a:r>
                <a:rPr lang="en-US" dirty="0">
                  <a:highlight>
                    <a:srgbClr val="FFFF00"/>
                  </a:highlight>
                </a:rPr>
                <a:t>Gage #STA099</a:t>
              </a:r>
              <a:r>
                <a:rPr lang="en-US" dirty="0"/>
                <a:t>, Year = 2019</a:t>
              </a:r>
            </a:p>
          </p:txBody>
        </p:sp>
        <p:grpSp>
          <p:nvGrpSpPr>
            <p:cNvPr id="48" name="Group 47">
              <a:extLst>
                <a:ext uri="{FF2B5EF4-FFF2-40B4-BE49-F238E27FC236}">
                  <a16:creationId xmlns:a16="http://schemas.microsoft.com/office/drawing/2014/main" id="{40938AA1-50C3-42C1-A3FC-6BB6644E8309}"/>
                </a:ext>
              </a:extLst>
            </p:cNvPr>
            <p:cNvGrpSpPr/>
            <p:nvPr/>
          </p:nvGrpSpPr>
          <p:grpSpPr>
            <a:xfrm>
              <a:off x="2705848" y="5192728"/>
              <a:ext cx="1979814" cy="689487"/>
              <a:chOff x="2705848" y="5192728"/>
              <a:chExt cx="1979814" cy="689487"/>
            </a:xfrm>
          </p:grpSpPr>
          <p:pic>
            <p:nvPicPr>
              <p:cNvPr id="41" name="Picture 40">
                <a:extLst>
                  <a:ext uri="{FF2B5EF4-FFF2-40B4-BE49-F238E27FC236}">
                    <a16:creationId xmlns:a16="http://schemas.microsoft.com/office/drawing/2014/main" id="{34FAA10F-C03E-4D3A-B64C-B9B865961260}"/>
                  </a:ext>
                </a:extLst>
              </p:cNvPr>
              <p:cNvPicPr>
                <a:picLocks noChangeAspect="1"/>
              </p:cNvPicPr>
              <p:nvPr/>
            </p:nvPicPr>
            <p:blipFill>
              <a:blip r:embed="rId5"/>
              <a:stretch>
                <a:fillRect/>
              </a:stretch>
            </p:blipFill>
            <p:spPr>
              <a:xfrm>
                <a:off x="2722743" y="5224948"/>
                <a:ext cx="1201918" cy="286171"/>
              </a:xfrm>
              <a:prstGeom prst="rect">
                <a:avLst/>
              </a:prstGeom>
            </p:spPr>
          </p:pic>
          <p:sp>
            <p:nvSpPr>
              <p:cNvPr id="42" name="TextBox 41">
                <a:extLst>
                  <a:ext uri="{FF2B5EF4-FFF2-40B4-BE49-F238E27FC236}">
                    <a16:creationId xmlns:a16="http://schemas.microsoft.com/office/drawing/2014/main" id="{FAFBF36F-FEDB-40C8-854F-E37983C5820E}"/>
                  </a:ext>
                </a:extLst>
              </p:cNvPr>
              <p:cNvSpPr txBox="1"/>
              <p:nvPr/>
            </p:nvSpPr>
            <p:spPr>
              <a:xfrm>
                <a:off x="3135109" y="5192728"/>
                <a:ext cx="1550553" cy="338554"/>
              </a:xfrm>
              <a:prstGeom prst="rect">
                <a:avLst/>
              </a:prstGeom>
              <a:solidFill>
                <a:schemeClr val="bg1"/>
              </a:solidFill>
            </p:spPr>
            <p:txBody>
              <a:bodyPr wrap="none" rtlCol="0">
                <a:spAutoFit/>
              </a:bodyPr>
              <a:lstStyle/>
              <a:p>
                <a:r>
                  <a:rPr lang="en-US" sz="1600" dirty="0"/>
                  <a:t>Observed runoff</a:t>
                </a:r>
              </a:p>
            </p:txBody>
          </p:sp>
          <p:pic>
            <p:nvPicPr>
              <p:cNvPr id="43" name="Picture 42">
                <a:extLst>
                  <a:ext uri="{FF2B5EF4-FFF2-40B4-BE49-F238E27FC236}">
                    <a16:creationId xmlns:a16="http://schemas.microsoft.com/office/drawing/2014/main" id="{C91B6F12-C32C-4570-A7D3-9170DE8A4992}"/>
                  </a:ext>
                </a:extLst>
              </p:cNvPr>
              <p:cNvPicPr>
                <a:picLocks noChangeAspect="1"/>
              </p:cNvPicPr>
              <p:nvPr/>
            </p:nvPicPr>
            <p:blipFill>
              <a:blip r:embed="rId6"/>
              <a:stretch>
                <a:fillRect/>
              </a:stretch>
            </p:blipFill>
            <p:spPr>
              <a:xfrm>
                <a:off x="2705848" y="5563501"/>
                <a:ext cx="1550552" cy="289823"/>
              </a:xfrm>
              <a:prstGeom prst="rect">
                <a:avLst/>
              </a:prstGeom>
            </p:spPr>
          </p:pic>
          <p:sp>
            <p:nvSpPr>
              <p:cNvPr id="44" name="TextBox 43">
                <a:extLst>
                  <a:ext uri="{FF2B5EF4-FFF2-40B4-BE49-F238E27FC236}">
                    <a16:creationId xmlns:a16="http://schemas.microsoft.com/office/drawing/2014/main" id="{D0D8F2A1-77B4-4330-B0E4-8504DB5D28CB}"/>
                  </a:ext>
                </a:extLst>
              </p:cNvPr>
              <p:cNvSpPr txBox="1"/>
              <p:nvPr/>
            </p:nvSpPr>
            <p:spPr>
              <a:xfrm>
                <a:off x="3162275" y="5543661"/>
                <a:ext cx="1348061" cy="338554"/>
              </a:xfrm>
              <a:prstGeom prst="rect">
                <a:avLst/>
              </a:prstGeom>
              <a:solidFill>
                <a:schemeClr val="bg1"/>
              </a:solidFill>
            </p:spPr>
            <p:txBody>
              <a:bodyPr wrap="none" rtlCol="0">
                <a:spAutoFit/>
              </a:bodyPr>
              <a:lstStyle/>
              <a:p>
                <a:r>
                  <a:rPr lang="en-US" sz="1600" dirty="0"/>
                  <a:t>VELMA runoff</a:t>
                </a:r>
              </a:p>
            </p:txBody>
          </p:sp>
        </p:grpSp>
        <p:grpSp>
          <p:nvGrpSpPr>
            <p:cNvPr id="47" name="Group 46">
              <a:extLst>
                <a:ext uri="{FF2B5EF4-FFF2-40B4-BE49-F238E27FC236}">
                  <a16:creationId xmlns:a16="http://schemas.microsoft.com/office/drawing/2014/main" id="{DFD7238C-6708-47BA-951B-2C6D3FE0E95F}"/>
                </a:ext>
              </a:extLst>
            </p:cNvPr>
            <p:cNvGrpSpPr/>
            <p:nvPr/>
          </p:nvGrpSpPr>
          <p:grpSpPr>
            <a:xfrm>
              <a:off x="2577928" y="3317331"/>
              <a:ext cx="1630390" cy="338554"/>
              <a:chOff x="2577928" y="3317331"/>
              <a:chExt cx="1630390" cy="338554"/>
            </a:xfrm>
          </p:grpSpPr>
          <p:pic>
            <p:nvPicPr>
              <p:cNvPr id="45" name="Picture 44">
                <a:extLst>
                  <a:ext uri="{FF2B5EF4-FFF2-40B4-BE49-F238E27FC236}">
                    <a16:creationId xmlns:a16="http://schemas.microsoft.com/office/drawing/2014/main" id="{9A9CC7F9-D972-4AF3-BCD7-796A4523ADEA}"/>
                  </a:ext>
                </a:extLst>
              </p:cNvPr>
              <p:cNvPicPr>
                <a:picLocks noChangeAspect="1"/>
              </p:cNvPicPr>
              <p:nvPr/>
            </p:nvPicPr>
            <p:blipFill>
              <a:blip r:embed="rId7"/>
              <a:stretch>
                <a:fillRect/>
              </a:stretch>
            </p:blipFill>
            <p:spPr>
              <a:xfrm>
                <a:off x="2577928" y="3369097"/>
                <a:ext cx="1346733" cy="260658"/>
              </a:xfrm>
              <a:prstGeom prst="rect">
                <a:avLst/>
              </a:prstGeom>
            </p:spPr>
          </p:pic>
          <p:sp>
            <p:nvSpPr>
              <p:cNvPr id="46" name="TextBox 45">
                <a:extLst>
                  <a:ext uri="{FF2B5EF4-FFF2-40B4-BE49-F238E27FC236}">
                    <a16:creationId xmlns:a16="http://schemas.microsoft.com/office/drawing/2014/main" id="{E5D122C3-F17E-40D9-AEFD-A87A44ACF35B}"/>
                  </a:ext>
                </a:extLst>
              </p:cNvPr>
              <p:cNvSpPr txBox="1"/>
              <p:nvPr/>
            </p:nvSpPr>
            <p:spPr>
              <a:xfrm>
                <a:off x="2964772" y="3317331"/>
                <a:ext cx="1243546" cy="338554"/>
              </a:xfrm>
              <a:prstGeom prst="rect">
                <a:avLst/>
              </a:prstGeom>
              <a:solidFill>
                <a:schemeClr val="bg1"/>
              </a:solidFill>
            </p:spPr>
            <p:txBody>
              <a:bodyPr wrap="none" rtlCol="0">
                <a:spAutoFit/>
              </a:bodyPr>
              <a:lstStyle/>
              <a:p>
                <a:r>
                  <a:rPr lang="en-US" sz="1600" dirty="0"/>
                  <a:t>Precipitation</a:t>
                </a:r>
              </a:p>
            </p:txBody>
          </p:sp>
        </p:grpSp>
      </p:grpSp>
      <p:sp>
        <p:nvSpPr>
          <p:cNvPr id="55" name="Slide Number Placeholder 8">
            <a:extLst>
              <a:ext uri="{FF2B5EF4-FFF2-40B4-BE49-F238E27FC236}">
                <a16:creationId xmlns:a16="http://schemas.microsoft.com/office/drawing/2014/main" id="{9707FCE6-97D0-466D-A4CB-0986CA079B5A}"/>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10</a:t>
            </a:fld>
            <a:endParaRPr lang="en-US" sz="1600" dirty="0">
              <a:solidFill>
                <a:schemeClr val="tx1"/>
              </a:solidFill>
            </a:endParaRPr>
          </a:p>
        </p:txBody>
      </p:sp>
      <p:sp>
        <p:nvSpPr>
          <p:cNvPr id="2" name="TextBox 1">
            <a:extLst>
              <a:ext uri="{FF2B5EF4-FFF2-40B4-BE49-F238E27FC236}">
                <a16:creationId xmlns:a16="http://schemas.microsoft.com/office/drawing/2014/main" id="{7B83746A-8F98-400B-9661-DD61D868D76B}"/>
              </a:ext>
            </a:extLst>
          </p:cNvPr>
          <p:cNvSpPr txBox="1"/>
          <p:nvPr/>
        </p:nvSpPr>
        <p:spPr>
          <a:xfrm>
            <a:off x="7260159" y="6451072"/>
            <a:ext cx="2324611" cy="369332"/>
          </a:xfrm>
          <a:prstGeom prst="rect">
            <a:avLst/>
          </a:prstGeom>
          <a:noFill/>
        </p:spPr>
        <p:txBody>
          <a:bodyPr wrap="none" rtlCol="0">
            <a:spAutoFit/>
          </a:bodyPr>
          <a:lstStyle/>
          <a:p>
            <a:r>
              <a:rPr lang="en-US" b="1" dirty="0">
                <a:solidFill>
                  <a:schemeClr val="bg1"/>
                </a:solidFill>
              </a:rPr>
              <a:t>Watershed = 10.9 km</a:t>
            </a:r>
            <a:r>
              <a:rPr lang="en-US" b="1" baseline="30000" dirty="0">
                <a:solidFill>
                  <a:schemeClr val="bg1"/>
                </a:solidFill>
              </a:rPr>
              <a:t>2</a:t>
            </a:r>
          </a:p>
        </p:txBody>
      </p:sp>
      <p:sp>
        <p:nvSpPr>
          <p:cNvPr id="12" name="TextBox 11">
            <a:extLst>
              <a:ext uri="{FF2B5EF4-FFF2-40B4-BE49-F238E27FC236}">
                <a16:creationId xmlns:a16="http://schemas.microsoft.com/office/drawing/2014/main" id="{48D25951-7F7B-4969-8C57-CA27B0CE4B28}"/>
              </a:ext>
            </a:extLst>
          </p:cNvPr>
          <p:cNvSpPr txBox="1"/>
          <p:nvPr/>
        </p:nvSpPr>
        <p:spPr>
          <a:xfrm>
            <a:off x="1645007" y="639446"/>
            <a:ext cx="3647152" cy="369332"/>
          </a:xfrm>
          <a:prstGeom prst="rect">
            <a:avLst/>
          </a:prstGeom>
          <a:noFill/>
        </p:spPr>
        <p:txBody>
          <a:bodyPr wrap="none" rtlCol="0">
            <a:spAutoFit/>
          </a:bodyPr>
          <a:lstStyle/>
          <a:p>
            <a:r>
              <a:rPr lang="en-US" b="1" dirty="0"/>
              <a:t>ANIMATED – USE SLIDE SHOW VIEW</a:t>
            </a:r>
          </a:p>
        </p:txBody>
      </p:sp>
    </p:spTree>
    <p:extLst>
      <p:ext uri="{BB962C8B-B14F-4D97-AF65-F5344CB8AC3E}">
        <p14:creationId xmlns:p14="http://schemas.microsoft.com/office/powerpoint/2010/main" val="81830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03E9-AB8C-4EA5-B987-CFC4D6BD67B0}"/>
              </a:ext>
            </a:extLst>
          </p:cNvPr>
          <p:cNvSpPr>
            <a:spLocks noGrp="1"/>
          </p:cNvSpPr>
          <p:nvPr>
            <p:ph type="title"/>
          </p:nvPr>
        </p:nvSpPr>
        <p:spPr>
          <a:xfrm>
            <a:off x="104775" y="85725"/>
            <a:ext cx="7171096" cy="750888"/>
          </a:xfrm>
        </p:spPr>
        <p:txBody>
          <a:bodyPr>
            <a:noAutofit/>
          </a:bodyPr>
          <a:lstStyle/>
          <a:p>
            <a:r>
              <a:rPr lang="en-US" sz="3600" b="1" dirty="0">
                <a:latin typeface="+mn-lt"/>
              </a:rPr>
              <a:t>VELMA 6PPD calibration setup</a:t>
            </a:r>
          </a:p>
        </p:txBody>
      </p:sp>
      <p:pic>
        <p:nvPicPr>
          <p:cNvPr id="12" name="Picture 11">
            <a:extLst>
              <a:ext uri="{FF2B5EF4-FFF2-40B4-BE49-F238E27FC236}">
                <a16:creationId xmlns:a16="http://schemas.microsoft.com/office/drawing/2014/main" id="{BBA36317-6DAB-49CE-9227-DA0472CEE64C}"/>
              </a:ext>
            </a:extLst>
          </p:cNvPr>
          <p:cNvPicPr>
            <a:picLocks noChangeAspect="1"/>
          </p:cNvPicPr>
          <p:nvPr/>
        </p:nvPicPr>
        <p:blipFill>
          <a:blip r:embed="rId3"/>
          <a:stretch>
            <a:fillRect/>
          </a:stretch>
        </p:blipFill>
        <p:spPr>
          <a:xfrm>
            <a:off x="7829798" y="333117"/>
            <a:ext cx="3066554" cy="5944115"/>
          </a:xfrm>
          <a:prstGeom prst="rect">
            <a:avLst/>
          </a:prstGeom>
        </p:spPr>
      </p:pic>
      <p:sp>
        <p:nvSpPr>
          <p:cNvPr id="10" name="Rectangle 16">
            <a:extLst>
              <a:ext uri="{FF2B5EF4-FFF2-40B4-BE49-F238E27FC236}">
                <a16:creationId xmlns:a16="http://schemas.microsoft.com/office/drawing/2014/main" id="{D1A73132-B88B-4889-A2DE-77594610CF4F}"/>
              </a:ext>
            </a:extLst>
          </p:cNvPr>
          <p:cNvSpPr>
            <a:spLocks noChangeArrowheads="1"/>
          </p:cNvSpPr>
          <p:nvPr/>
        </p:nvSpPr>
        <p:spPr bwMode="auto">
          <a:xfrm>
            <a:off x="64949" y="6618394"/>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sp>
        <p:nvSpPr>
          <p:cNvPr id="19" name="TextBox 18">
            <a:extLst>
              <a:ext uri="{FF2B5EF4-FFF2-40B4-BE49-F238E27FC236}">
                <a16:creationId xmlns:a16="http://schemas.microsoft.com/office/drawing/2014/main" id="{D3537640-D5DC-4F3A-B988-93D3DC1AE116}"/>
              </a:ext>
            </a:extLst>
          </p:cNvPr>
          <p:cNvSpPr txBox="1"/>
          <p:nvPr/>
        </p:nvSpPr>
        <p:spPr>
          <a:xfrm>
            <a:off x="4825032" y="6324518"/>
            <a:ext cx="7498633" cy="461665"/>
          </a:xfrm>
          <a:prstGeom prst="rect">
            <a:avLst/>
          </a:prstGeom>
          <a:noFill/>
        </p:spPr>
        <p:txBody>
          <a:bodyPr wrap="square" rtlCol="0">
            <a:spAutoFit/>
          </a:bodyPr>
          <a:lstStyle/>
          <a:p>
            <a:r>
              <a:rPr lang="en-US" sz="2400" b="1" dirty="0">
                <a:solidFill>
                  <a:srgbClr val="FF0000"/>
                </a:solidFill>
              </a:rPr>
              <a:t>*</a:t>
            </a:r>
            <a:r>
              <a:rPr lang="en-US" b="1" dirty="0"/>
              <a:t>From EPA CompTox Database  https://comptox.epa.gov/dashboard </a:t>
            </a:r>
            <a:endParaRPr lang="en-US" sz="1600" b="1" dirty="0"/>
          </a:p>
        </p:txBody>
      </p:sp>
      <p:sp>
        <p:nvSpPr>
          <p:cNvPr id="18" name="Slide Number Placeholder 8">
            <a:extLst>
              <a:ext uri="{FF2B5EF4-FFF2-40B4-BE49-F238E27FC236}">
                <a16:creationId xmlns:a16="http://schemas.microsoft.com/office/drawing/2014/main" id="{CFA7783D-720F-4C27-82B5-3191DD4B0FB6}"/>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11</a:t>
            </a:fld>
            <a:endParaRPr lang="en-US" sz="1600" dirty="0">
              <a:solidFill>
                <a:schemeClr val="tx1"/>
              </a:solidFill>
            </a:endParaRPr>
          </a:p>
        </p:txBody>
      </p:sp>
      <p:pic>
        <p:nvPicPr>
          <p:cNvPr id="5" name="Picture 4">
            <a:extLst>
              <a:ext uri="{FF2B5EF4-FFF2-40B4-BE49-F238E27FC236}">
                <a16:creationId xmlns:a16="http://schemas.microsoft.com/office/drawing/2014/main" id="{D13365F2-8ECF-4139-B4FE-9BB6CB9BC6EA}"/>
              </a:ext>
            </a:extLst>
          </p:cNvPr>
          <p:cNvPicPr>
            <a:picLocks noChangeAspect="1"/>
          </p:cNvPicPr>
          <p:nvPr/>
        </p:nvPicPr>
        <p:blipFill>
          <a:blip r:embed="rId4"/>
          <a:stretch>
            <a:fillRect/>
          </a:stretch>
        </p:blipFill>
        <p:spPr>
          <a:xfrm>
            <a:off x="3584294" y="1328731"/>
            <a:ext cx="3763757" cy="1344199"/>
          </a:xfrm>
          <a:prstGeom prst="rect">
            <a:avLst/>
          </a:prstGeom>
        </p:spPr>
      </p:pic>
      <p:sp>
        <p:nvSpPr>
          <p:cNvPr id="21" name="TextBox 20">
            <a:extLst>
              <a:ext uri="{FF2B5EF4-FFF2-40B4-BE49-F238E27FC236}">
                <a16:creationId xmlns:a16="http://schemas.microsoft.com/office/drawing/2014/main" id="{6821DEA7-6D76-4663-820B-7C7BF32EBF01}"/>
              </a:ext>
            </a:extLst>
          </p:cNvPr>
          <p:cNvSpPr txBox="1"/>
          <p:nvPr/>
        </p:nvSpPr>
        <p:spPr>
          <a:xfrm>
            <a:off x="109657" y="2569697"/>
            <a:ext cx="5038559"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Parameters: 6PPD fate and transport</a:t>
            </a:r>
          </a:p>
        </p:txBody>
      </p:sp>
      <p:sp>
        <p:nvSpPr>
          <p:cNvPr id="3" name="Content Placeholder 2">
            <a:extLst>
              <a:ext uri="{FF2B5EF4-FFF2-40B4-BE49-F238E27FC236}">
                <a16:creationId xmlns:a16="http://schemas.microsoft.com/office/drawing/2014/main" id="{DB61BE57-131A-46E8-8BFE-0B486CD36F55}"/>
              </a:ext>
            </a:extLst>
          </p:cNvPr>
          <p:cNvSpPr>
            <a:spLocks noGrp="1"/>
          </p:cNvSpPr>
          <p:nvPr>
            <p:ph idx="1"/>
          </p:nvPr>
        </p:nvSpPr>
        <p:spPr>
          <a:xfrm>
            <a:off x="104774" y="820944"/>
            <a:ext cx="6463173" cy="1635909"/>
          </a:xfrm>
        </p:spPr>
        <p:txBody>
          <a:bodyPr>
            <a:normAutofit/>
          </a:bodyPr>
          <a:lstStyle/>
          <a:p>
            <a:r>
              <a:rPr lang="en-US" sz="2400" dirty="0"/>
              <a:t>6PPD deposition, degradation to 6PPD-quinone</a:t>
            </a:r>
          </a:p>
          <a:p>
            <a:pPr lvl="1"/>
            <a:r>
              <a:rPr lang="en-US" sz="2000" dirty="0"/>
              <a:t>6PPD location, timing, amount</a:t>
            </a:r>
          </a:p>
          <a:p>
            <a:pPr lvl="1"/>
            <a:r>
              <a:rPr lang="en-US" sz="2000" dirty="0"/>
              <a:t>Fraction to 6PPD-quinone</a:t>
            </a:r>
          </a:p>
        </p:txBody>
      </p:sp>
      <p:grpSp>
        <p:nvGrpSpPr>
          <p:cNvPr id="8" name="Group 7">
            <a:extLst>
              <a:ext uri="{FF2B5EF4-FFF2-40B4-BE49-F238E27FC236}">
                <a16:creationId xmlns:a16="http://schemas.microsoft.com/office/drawing/2014/main" id="{6E357F4B-336A-4D56-87EB-8EDE3B915013}"/>
              </a:ext>
            </a:extLst>
          </p:cNvPr>
          <p:cNvGrpSpPr/>
          <p:nvPr/>
        </p:nvGrpSpPr>
        <p:grpSpPr>
          <a:xfrm>
            <a:off x="502335" y="3012282"/>
            <a:ext cx="6267450" cy="3343275"/>
            <a:chOff x="104775" y="3012282"/>
            <a:chExt cx="6267450" cy="3343275"/>
          </a:xfrm>
        </p:grpSpPr>
        <p:pic>
          <p:nvPicPr>
            <p:cNvPr id="7" name="Picture 6" descr="Table&#10;&#10;Description automatically generated">
              <a:extLst>
                <a:ext uri="{FF2B5EF4-FFF2-40B4-BE49-F238E27FC236}">
                  <a16:creationId xmlns:a16="http://schemas.microsoft.com/office/drawing/2014/main" id="{05D19ACD-5B46-4E7D-A621-4D31CAF87367}"/>
                </a:ext>
              </a:extLst>
            </p:cNvPr>
            <p:cNvPicPr>
              <a:picLocks noChangeAspect="1"/>
            </p:cNvPicPr>
            <p:nvPr/>
          </p:nvPicPr>
          <p:blipFill>
            <a:blip r:embed="rId5"/>
            <a:stretch>
              <a:fillRect/>
            </a:stretch>
          </p:blipFill>
          <p:spPr>
            <a:xfrm>
              <a:off x="104775" y="3012282"/>
              <a:ext cx="6267450" cy="3343275"/>
            </a:xfrm>
            <a:prstGeom prst="rect">
              <a:avLst/>
            </a:prstGeom>
          </p:spPr>
        </p:pic>
        <p:sp>
          <p:nvSpPr>
            <p:cNvPr id="6" name="TextBox 5">
              <a:extLst>
                <a:ext uri="{FF2B5EF4-FFF2-40B4-BE49-F238E27FC236}">
                  <a16:creationId xmlns:a16="http://schemas.microsoft.com/office/drawing/2014/main" id="{005DC90C-9DB8-4694-BF94-87D17E956860}"/>
                </a:ext>
              </a:extLst>
            </p:cNvPr>
            <p:cNvSpPr txBox="1"/>
            <p:nvPr/>
          </p:nvSpPr>
          <p:spPr>
            <a:xfrm>
              <a:off x="4448785" y="3158832"/>
              <a:ext cx="529389" cy="461665"/>
            </a:xfrm>
            <a:prstGeom prst="rect">
              <a:avLst/>
            </a:prstGeom>
            <a:noFill/>
          </p:spPr>
          <p:txBody>
            <a:bodyPr wrap="square" rtlCol="0">
              <a:spAutoFit/>
            </a:bodyPr>
            <a:lstStyle/>
            <a:p>
              <a:r>
                <a:rPr lang="en-US" sz="2400" dirty="0">
                  <a:solidFill>
                    <a:srgbClr val="FF0000"/>
                  </a:solidFill>
                </a:rPr>
                <a:t>*</a:t>
              </a:r>
            </a:p>
          </p:txBody>
        </p:sp>
        <p:sp>
          <p:nvSpPr>
            <p:cNvPr id="14" name="TextBox 13">
              <a:extLst>
                <a:ext uri="{FF2B5EF4-FFF2-40B4-BE49-F238E27FC236}">
                  <a16:creationId xmlns:a16="http://schemas.microsoft.com/office/drawing/2014/main" id="{DD983FFB-9834-48ED-B7C5-5E9D92AD9075}"/>
                </a:ext>
              </a:extLst>
            </p:cNvPr>
            <p:cNvSpPr txBox="1"/>
            <p:nvPr/>
          </p:nvSpPr>
          <p:spPr>
            <a:xfrm>
              <a:off x="4448784" y="3391597"/>
              <a:ext cx="529389" cy="461665"/>
            </a:xfrm>
            <a:prstGeom prst="rect">
              <a:avLst/>
            </a:prstGeom>
            <a:noFill/>
          </p:spPr>
          <p:txBody>
            <a:bodyPr wrap="square" rtlCol="0">
              <a:spAutoFit/>
            </a:bodyPr>
            <a:lstStyle/>
            <a:p>
              <a:r>
                <a:rPr lang="en-US" sz="2400" dirty="0">
                  <a:solidFill>
                    <a:srgbClr val="FF0000"/>
                  </a:solidFill>
                </a:rPr>
                <a:t>*</a:t>
              </a:r>
            </a:p>
          </p:txBody>
        </p:sp>
        <p:sp>
          <p:nvSpPr>
            <p:cNvPr id="15" name="TextBox 14">
              <a:extLst>
                <a:ext uri="{FF2B5EF4-FFF2-40B4-BE49-F238E27FC236}">
                  <a16:creationId xmlns:a16="http://schemas.microsoft.com/office/drawing/2014/main" id="{1A33C22C-28CD-409C-AC6D-5EF05DD74BE2}"/>
                </a:ext>
              </a:extLst>
            </p:cNvPr>
            <p:cNvSpPr txBox="1"/>
            <p:nvPr/>
          </p:nvSpPr>
          <p:spPr>
            <a:xfrm>
              <a:off x="4452490" y="4345380"/>
              <a:ext cx="529389" cy="461665"/>
            </a:xfrm>
            <a:prstGeom prst="rect">
              <a:avLst/>
            </a:prstGeom>
            <a:noFill/>
          </p:spPr>
          <p:txBody>
            <a:bodyPr wrap="square" rtlCol="0">
              <a:spAutoFit/>
            </a:bodyPr>
            <a:lstStyle/>
            <a:p>
              <a:r>
                <a:rPr lang="en-US" sz="2400" dirty="0">
                  <a:solidFill>
                    <a:srgbClr val="FF0000"/>
                  </a:solidFill>
                </a:rPr>
                <a:t>*</a:t>
              </a:r>
            </a:p>
          </p:txBody>
        </p:sp>
        <p:sp>
          <p:nvSpPr>
            <p:cNvPr id="16" name="TextBox 15">
              <a:extLst>
                <a:ext uri="{FF2B5EF4-FFF2-40B4-BE49-F238E27FC236}">
                  <a16:creationId xmlns:a16="http://schemas.microsoft.com/office/drawing/2014/main" id="{5AD5A3F6-7E6F-4306-8979-C39EEF50B9E1}"/>
                </a:ext>
              </a:extLst>
            </p:cNvPr>
            <p:cNvSpPr txBox="1"/>
            <p:nvPr/>
          </p:nvSpPr>
          <p:spPr>
            <a:xfrm>
              <a:off x="4448282" y="4831910"/>
              <a:ext cx="529389" cy="461665"/>
            </a:xfrm>
            <a:prstGeom prst="rect">
              <a:avLst/>
            </a:prstGeom>
            <a:noFill/>
          </p:spPr>
          <p:txBody>
            <a:bodyPr wrap="square" rtlCol="0">
              <a:spAutoFit/>
            </a:bodyPr>
            <a:lstStyle/>
            <a:p>
              <a:r>
                <a:rPr lang="en-US" sz="2400" dirty="0">
                  <a:solidFill>
                    <a:srgbClr val="FF0000"/>
                  </a:solidFill>
                </a:rPr>
                <a:t>*</a:t>
              </a:r>
            </a:p>
          </p:txBody>
        </p:sp>
        <p:sp>
          <p:nvSpPr>
            <p:cNvPr id="17" name="TextBox 16">
              <a:extLst>
                <a:ext uri="{FF2B5EF4-FFF2-40B4-BE49-F238E27FC236}">
                  <a16:creationId xmlns:a16="http://schemas.microsoft.com/office/drawing/2014/main" id="{E0DAA464-3C70-4EAB-BC9F-3C6876B8F8AD}"/>
                </a:ext>
              </a:extLst>
            </p:cNvPr>
            <p:cNvSpPr txBox="1"/>
            <p:nvPr/>
          </p:nvSpPr>
          <p:spPr>
            <a:xfrm>
              <a:off x="4451183" y="5067015"/>
              <a:ext cx="529389" cy="461665"/>
            </a:xfrm>
            <a:prstGeom prst="rect">
              <a:avLst/>
            </a:prstGeom>
            <a:noFill/>
          </p:spPr>
          <p:txBody>
            <a:bodyPr wrap="square" rtlCol="0">
              <a:spAutoFit/>
            </a:bodyPr>
            <a:lstStyle/>
            <a:p>
              <a:r>
                <a:rPr lang="en-US" sz="2400" dirty="0">
                  <a:solidFill>
                    <a:srgbClr val="FF0000"/>
                  </a:solidFill>
                </a:rPr>
                <a:t>*</a:t>
              </a:r>
            </a:p>
          </p:txBody>
        </p:sp>
        <p:sp>
          <p:nvSpPr>
            <p:cNvPr id="4" name="TextBox 3">
              <a:extLst>
                <a:ext uri="{FF2B5EF4-FFF2-40B4-BE49-F238E27FC236}">
                  <a16:creationId xmlns:a16="http://schemas.microsoft.com/office/drawing/2014/main" id="{D5F53C0D-1E28-4095-A2EF-ED02E1E7703C}"/>
                </a:ext>
              </a:extLst>
            </p:cNvPr>
            <p:cNvSpPr txBox="1"/>
            <p:nvPr/>
          </p:nvSpPr>
          <p:spPr>
            <a:xfrm>
              <a:off x="4752304" y="3727895"/>
              <a:ext cx="265457" cy="169277"/>
            </a:xfrm>
            <a:prstGeom prst="rect">
              <a:avLst/>
            </a:prstGeom>
            <a:solidFill>
              <a:schemeClr val="bg1"/>
            </a:solidFill>
          </p:spPr>
          <p:txBody>
            <a:bodyPr wrap="none" lIns="91440" tIns="0" rIns="0" bIns="0" rtlCol="0">
              <a:spAutoFit/>
            </a:bodyPr>
            <a:lstStyle/>
            <a:p>
              <a:r>
                <a:rPr lang="en-US" sz="1100" dirty="0">
                  <a:solidFill>
                    <a:schemeClr val="tx1">
                      <a:lumMod val="50000"/>
                      <a:lumOff val="50000"/>
                    </a:schemeClr>
                  </a:solidFill>
                </a:rPr>
                <a:t>NA</a:t>
              </a:r>
            </a:p>
          </p:txBody>
        </p:sp>
        <p:sp>
          <p:nvSpPr>
            <p:cNvPr id="20" name="TextBox 19">
              <a:extLst>
                <a:ext uri="{FF2B5EF4-FFF2-40B4-BE49-F238E27FC236}">
                  <a16:creationId xmlns:a16="http://schemas.microsoft.com/office/drawing/2014/main" id="{6A19997C-2C68-4BB8-A9F3-F0CA7198BB41}"/>
                </a:ext>
              </a:extLst>
            </p:cNvPr>
            <p:cNvSpPr txBox="1"/>
            <p:nvPr/>
          </p:nvSpPr>
          <p:spPr>
            <a:xfrm>
              <a:off x="4755619" y="4675418"/>
              <a:ext cx="297517" cy="169277"/>
            </a:xfrm>
            <a:prstGeom prst="rect">
              <a:avLst/>
            </a:prstGeom>
            <a:solidFill>
              <a:schemeClr val="bg1"/>
            </a:solidFill>
          </p:spPr>
          <p:txBody>
            <a:bodyPr wrap="none" lIns="91440" tIns="0" rIns="0" bIns="0" rtlCol="0">
              <a:spAutoFit/>
            </a:bodyPr>
            <a:lstStyle/>
            <a:p>
              <a:r>
                <a:rPr lang="en-US" sz="1100" dirty="0">
                  <a:solidFill>
                    <a:schemeClr val="tx1">
                      <a:lumMod val="50000"/>
                      <a:lumOff val="50000"/>
                    </a:schemeClr>
                  </a:solidFill>
                </a:rPr>
                <a:t>NA </a:t>
              </a:r>
            </a:p>
          </p:txBody>
        </p:sp>
      </p:grpSp>
    </p:spTree>
    <p:extLst>
      <p:ext uri="{BB962C8B-B14F-4D97-AF65-F5344CB8AC3E}">
        <p14:creationId xmlns:p14="http://schemas.microsoft.com/office/powerpoint/2010/main" val="3477724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03E9-AB8C-4EA5-B987-CFC4D6BD67B0}"/>
              </a:ext>
            </a:extLst>
          </p:cNvPr>
          <p:cNvSpPr>
            <a:spLocks noGrp="1"/>
          </p:cNvSpPr>
          <p:nvPr>
            <p:ph type="title"/>
          </p:nvPr>
        </p:nvSpPr>
        <p:spPr>
          <a:xfrm>
            <a:off x="597363" y="842189"/>
            <a:ext cx="10911348" cy="1325563"/>
          </a:xfrm>
        </p:spPr>
        <p:txBody>
          <a:bodyPr>
            <a:normAutofit/>
          </a:bodyPr>
          <a:lstStyle/>
          <a:p>
            <a:pPr algn="ctr"/>
            <a:r>
              <a:rPr lang="en-US" sz="3200" dirty="0">
                <a:latin typeface="+mn-lt"/>
              </a:rPr>
              <a:t>Longfellow Creek observed vs. </a:t>
            </a:r>
            <a:r>
              <a:rPr lang="en-US" sz="3200">
                <a:latin typeface="+mn-lt"/>
              </a:rPr>
              <a:t>Simulated 6PPD-quinone</a:t>
            </a:r>
            <a:endParaRPr lang="en-US" sz="3200" dirty="0">
              <a:latin typeface="+mn-lt"/>
            </a:endParaRPr>
          </a:p>
        </p:txBody>
      </p:sp>
      <p:pic>
        <p:nvPicPr>
          <p:cNvPr id="6" name="Picture 5" descr="Graphical user interface, application, table, Excel&#10;&#10;Description automatically generated">
            <a:extLst>
              <a:ext uri="{FF2B5EF4-FFF2-40B4-BE49-F238E27FC236}">
                <a16:creationId xmlns:a16="http://schemas.microsoft.com/office/drawing/2014/main" id="{B62E679F-A9B9-41B0-94CB-7A0E0E4ACE8E}"/>
              </a:ext>
            </a:extLst>
          </p:cNvPr>
          <p:cNvPicPr>
            <a:picLocks noChangeAspect="1"/>
          </p:cNvPicPr>
          <p:nvPr/>
        </p:nvPicPr>
        <p:blipFill>
          <a:blip r:embed="rId3"/>
          <a:stretch>
            <a:fillRect/>
          </a:stretch>
        </p:blipFill>
        <p:spPr>
          <a:xfrm>
            <a:off x="52614" y="1720644"/>
            <a:ext cx="12070562" cy="3954889"/>
          </a:xfrm>
          <a:prstGeom prst="rect">
            <a:avLst/>
          </a:prstGeom>
        </p:spPr>
      </p:pic>
      <p:sp>
        <p:nvSpPr>
          <p:cNvPr id="13" name="Slide Number Placeholder 8">
            <a:extLst>
              <a:ext uri="{FF2B5EF4-FFF2-40B4-BE49-F238E27FC236}">
                <a16:creationId xmlns:a16="http://schemas.microsoft.com/office/drawing/2014/main" id="{3BAFED16-AA68-4CC5-BC65-5A25389327D8}"/>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12</a:t>
            </a:fld>
            <a:endParaRPr lang="en-US" sz="1600" dirty="0">
              <a:solidFill>
                <a:schemeClr val="tx1"/>
              </a:solidFill>
            </a:endParaRPr>
          </a:p>
        </p:txBody>
      </p:sp>
      <p:grpSp>
        <p:nvGrpSpPr>
          <p:cNvPr id="16" name="Group 15">
            <a:extLst>
              <a:ext uri="{FF2B5EF4-FFF2-40B4-BE49-F238E27FC236}">
                <a16:creationId xmlns:a16="http://schemas.microsoft.com/office/drawing/2014/main" id="{05264060-0FEC-4381-87B6-1F3BC72890E1}"/>
              </a:ext>
            </a:extLst>
          </p:cNvPr>
          <p:cNvGrpSpPr/>
          <p:nvPr/>
        </p:nvGrpSpPr>
        <p:grpSpPr>
          <a:xfrm>
            <a:off x="4461365" y="5413858"/>
            <a:ext cx="4746438" cy="487212"/>
            <a:chOff x="5094848" y="5817613"/>
            <a:chExt cx="4746438" cy="487212"/>
          </a:xfrm>
        </p:grpSpPr>
        <p:pic>
          <p:nvPicPr>
            <p:cNvPr id="4" name="Picture 3">
              <a:extLst>
                <a:ext uri="{FF2B5EF4-FFF2-40B4-BE49-F238E27FC236}">
                  <a16:creationId xmlns:a16="http://schemas.microsoft.com/office/drawing/2014/main" id="{CC26C0A9-4B5F-4A98-9A34-5A7276E675AA}"/>
                </a:ext>
              </a:extLst>
            </p:cNvPr>
            <p:cNvPicPr>
              <a:picLocks noChangeAspect="1"/>
            </p:cNvPicPr>
            <p:nvPr/>
          </p:nvPicPr>
          <p:blipFill rotWithShape="1">
            <a:blip r:embed="rId4"/>
            <a:srcRect t="18620" r="802"/>
            <a:stretch/>
          </p:blipFill>
          <p:spPr>
            <a:xfrm>
              <a:off x="5094848" y="5833560"/>
              <a:ext cx="3322451" cy="471265"/>
            </a:xfrm>
            <a:prstGeom prst="rect">
              <a:avLst/>
            </a:prstGeom>
          </p:spPr>
        </p:pic>
        <p:pic>
          <p:nvPicPr>
            <p:cNvPr id="15" name="Picture 14">
              <a:extLst>
                <a:ext uri="{FF2B5EF4-FFF2-40B4-BE49-F238E27FC236}">
                  <a16:creationId xmlns:a16="http://schemas.microsoft.com/office/drawing/2014/main" id="{30C24C68-35F5-4A28-AB0A-F3860AA00531}"/>
                </a:ext>
              </a:extLst>
            </p:cNvPr>
            <p:cNvPicPr>
              <a:picLocks noChangeAspect="1"/>
            </p:cNvPicPr>
            <p:nvPr/>
          </p:nvPicPr>
          <p:blipFill>
            <a:blip r:embed="rId5"/>
            <a:stretch>
              <a:fillRect/>
            </a:stretch>
          </p:blipFill>
          <p:spPr>
            <a:xfrm>
              <a:off x="8570258" y="5817613"/>
              <a:ext cx="1271028" cy="354705"/>
            </a:xfrm>
            <a:prstGeom prst="rect">
              <a:avLst/>
            </a:prstGeom>
          </p:spPr>
        </p:pic>
      </p:grpSp>
      <p:grpSp>
        <p:nvGrpSpPr>
          <p:cNvPr id="40" name="Group 39">
            <a:extLst>
              <a:ext uri="{FF2B5EF4-FFF2-40B4-BE49-F238E27FC236}">
                <a16:creationId xmlns:a16="http://schemas.microsoft.com/office/drawing/2014/main" id="{FE7BCA12-97F2-462D-96F9-8464089B6E40}"/>
              </a:ext>
            </a:extLst>
          </p:cNvPr>
          <p:cNvGrpSpPr/>
          <p:nvPr/>
        </p:nvGrpSpPr>
        <p:grpSpPr>
          <a:xfrm>
            <a:off x="3411797" y="2269885"/>
            <a:ext cx="7234913" cy="2459481"/>
            <a:chOff x="3411797" y="2269885"/>
            <a:chExt cx="7234913" cy="2459481"/>
          </a:xfrm>
        </p:grpSpPr>
        <p:cxnSp>
          <p:nvCxnSpPr>
            <p:cNvPr id="8" name="Straight Connector 7">
              <a:extLst>
                <a:ext uri="{FF2B5EF4-FFF2-40B4-BE49-F238E27FC236}">
                  <a16:creationId xmlns:a16="http://schemas.microsoft.com/office/drawing/2014/main" id="{F366F86F-BAFB-49EB-B9F6-EDA5F3AD8903}"/>
                </a:ext>
              </a:extLst>
            </p:cNvPr>
            <p:cNvCxnSpPr>
              <a:cxnSpLocks/>
            </p:cNvCxnSpPr>
            <p:nvPr/>
          </p:nvCxnSpPr>
          <p:spPr>
            <a:xfrm>
              <a:off x="3411797" y="2269885"/>
              <a:ext cx="0" cy="2434898"/>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845596-5277-4E28-91AE-74E23D3ED974}"/>
                </a:ext>
              </a:extLst>
            </p:cNvPr>
            <p:cNvCxnSpPr>
              <a:cxnSpLocks/>
            </p:cNvCxnSpPr>
            <p:nvPr/>
          </p:nvCxnSpPr>
          <p:spPr>
            <a:xfrm>
              <a:off x="5301212" y="2269885"/>
              <a:ext cx="0" cy="2459481"/>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0A6C4C-5586-4155-A32C-0D84D5EB17ED}"/>
                </a:ext>
              </a:extLst>
            </p:cNvPr>
            <p:cNvCxnSpPr>
              <a:cxnSpLocks/>
            </p:cNvCxnSpPr>
            <p:nvPr/>
          </p:nvCxnSpPr>
          <p:spPr>
            <a:xfrm>
              <a:off x="6838349" y="2477731"/>
              <a:ext cx="0" cy="2163148"/>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07034F-C805-41D7-9DD5-EE56B8C60915}"/>
                </a:ext>
              </a:extLst>
            </p:cNvPr>
            <p:cNvCxnSpPr>
              <a:cxnSpLocks/>
            </p:cNvCxnSpPr>
            <p:nvPr/>
          </p:nvCxnSpPr>
          <p:spPr>
            <a:xfrm>
              <a:off x="9953567" y="2282949"/>
              <a:ext cx="0" cy="243490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7AD65C-BBBB-40D9-AC11-F3080171DBD6}"/>
                </a:ext>
              </a:extLst>
            </p:cNvPr>
            <p:cNvCxnSpPr>
              <a:cxnSpLocks/>
            </p:cNvCxnSpPr>
            <p:nvPr/>
          </p:nvCxnSpPr>
          <p:spPr>
            <a:xfrm>
              <a:off x="10646710" y="2464667"/>
              <a:ext cx="0" cy="223197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9C9726B-1642-4CC2-96C2-347350D8C1E7}"/>
              </a:ext>
            </a:extLst>
          </p:cNvPr>
          <p:cNvGrpSpPr/>
          <p:nvPr/>
        </p:nvGrpSpPr>
        <p:grpSpPr>
          <a:xfrm>
            <a:off x="1084172" y="3715186"/>
            <a:ext cx="3357936" cy="2037028"/>
            <a:chOff x="1084172" y="3715186"/>
            <a:chExt cx="3357936" cy="2037028"/>
          </a:xfrm>
        </p:grpSpPr>
        <p:sp>
          <p:nvSpPr>
            <p:cNvPr id="9" name="Rectangle 8">
              <a:extLst>
                <a:ext uri="{FF2B5EF4-FFF2-40B4-BE49-F238E27FC236}">
                  <a16:creationId xmlns:a16="http://schemas.microsoft.com/office/drawing/2014/main" id="{24C3D6C9-469C-4BD4-BA75-84F51AAAA227}"/>
                </a:ext>
              </a:extLst>
            </p:cNvPr>
            <p:cNvSpPr/>
            <p:nvPr/>
          </p:nvSpPr>
          <p:spPr>
            <a:xfrm>
              <a:off x="2408222" y="3715186"/>
              <a:ext cx="190123" cy="168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80BC4E-1C98-4BCF-9DA1-33F3183BBB57}"/>
                </a:ext>
              </a:extLst>
            </p:cNvPr>
            <p:cNvSpPr/>
            <p:nvPr/>
          </p:nvSpPr>
          <p:spPr>
            <a:xfrm>
              <a:off x="2791668" y="4247833"/>
              <a:ext cx="190123" cy="168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7BFF13-F595-4ABC-9FE1-2DB676984973}"/>
                </a:ext>
              </a:extLst>
            </p:cNvPr>
            <p:cNvSpPr/>
            <p:nvPr/>
          </p:nvSpPr>
          <p:spPr>
            <a:xfrm>
              <a:off x="4121019" y="4536034"/>
              <a:ext cx="190123" cy="168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80120D8-5D74-4A8A-B0C3-51086FFBDB25}"/>
                </a:ext>
              </a:extLst>
            </p:cNvPr>
            <p:cNvPicPr>
              <a:picLocks noChangeAspect="1"/>
            </p:cNvPicPr>
            <p:nvPr/>
          </p:nvPicPr>
          <p:blipFill>
            <a:blip r:embed="rId6"/>
            <a:stretch>
              <a:fillRect/>
            </a:stretch>
          </p:blipFill>
          <p:spPr>
            <a:xfrm>
              <a:off x="1084172" y="5337334"/>
              <a:ext cx="3357936" cy="414880"/>
            </a:xfrm>
            <a:prstGeom prst="rect">
              <a:avLst/>
            </a:prstGeom>
          </p:spPr>
        </p:pic>
        <p:sp>
          <p:nvSpPr>
            <p:cNvPr id="12" name="Rectangle 11">
              <a:extLst>
                <a:ext uri="{FF2B5EF4-FFF2-40B4-BE49-F238E27FC236}">
                  <a16:creationId xmlns:a16="http://schemas.microsoft.com/office/drawing/2014/main" id="{F2D4A092-0BAC-4EA0-B44B-BAC0096B4B85}"/>
                </a:ext>
              </a:extLst>
            </p:cNvPr>
            <p:cNvSpPr/>
            <p:nvPr/>
          </p:nvSpPr>
          <p:spPr>
            <a:xfrm>
              <a:off x="1084172" y="5348229"/>
              <a:ext cx="3357936" cy="368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A614270F-DFBD-480E-8C20-40C2CB8598B9}"/>
              </a:ext>
            </a:extLst>
          </p:cNvPr>
          <p:cNvSpPr txBox="1"/>
          <p:nvPr/>
        </p:nvSpPr>
        <p:spPr>
          <a:xfrm>
            <a:off x="646529" y="5708943"/>
            <a:ext cx="4001627" cy="923330"/>
          </a:xfrm>
          <a:prstGeom prst="rect">
            <a:avLst/>
          </a:prstGeom>
          <a:solidFill>
            <a:schemeClr val="bg1"/>
          </a:solidFill>
          <a:ln w="28575">
            <a:solidFill>
              <a:schemeClr val="accent1"/>
            </a:solidFill>
          </a:ln>
        </p:spPr>
        <p:txBody>
          <a:bodyPr wrap="square" rtlCol="0">
            <a:spAutoFit/>
          </a:bodyPr>
          <a:lstStyle/>
          <a:p>
            <a:r>
              <a:rPr lang="en-US" b="1" i="1" dirty="0">
                <a:solidFill>
                  <a:schemeClr val="accent1"/>
                </a:solidFill>
                <a:latin typeface="+mj-lt"/>
              </a:rPr>
              <a:t>No observed data are available for 2019, but VELMA is at least consistent with the observed 2021 data for this same location</a:t>
            </a:r>
          </a:p>
        </p:txBody>
      </p:sp>
      <p:sp>
        <p:nvSpPr>
          <p:cNvPr id="41" name="TextBox 40">
            <a:extLst>
              <a:ext uri="{FF2B5EF4-FFF2-40B4-BE49-F238E27FC236}">
                <a16:creationId xmlns:a16="http://schemas.microsoft.com/office/drawing/2014/main" id="{ACA858BF-ED4F-4C89-BC34-5CF3F8161A2E}"/>
              </a:ext>
            </a:extLst>
          </p:cNvPr>
          <p:cNvSpPr txBox="1"/>
          <p:nvPr/>
        </p:nvSpPr>
        <p:spPr>
          <a:xfrm>
            <a:off x="4587868" y="520468"/>
            <a:ext cx="3042500" cy="646331"/>
          </a:xfrm>
          <a:prstGeom prst="rect">
            <a:avLst/>
          </a:prstGeom>
          <a:noFill/>
        </p:spPr>
        <p:txBody>
          <a:bodyPr wrap="none" rtlCol="0">
            <a:spAutoFit/>
          </a:bodyPr>
          <a:lstStyle/>
          <a:p>
            <a:r>
              <a:rPr lang="en-US" sz="3600" b="1" dirty="0"/>
              <a:t>VELMA Results</a:t>
            </a:r>
          </a:p>
        </p:txBody>
      </p:sp>
      <p:sp>
        <p:nvSpPr>
          <p:cNvPr id="42" name="TextBox 41">
            <a:extLst>
              <a:ext uri="{FF2B5EF4-FFF2-40B4-BE49-F238E27FC236}">
                <a16:creationId xmlns:a16="http://schemas.microsoft.com/office/drawing/2014/main" id="{86E8D165-0AF8-4101-B222-FA50DE3931C1}"/>
              </a:ext>
            </a:extLst>
          </p:cNvPr>
          <p:cNvSpPr txBox="1"/>
          <p:nvPr/>
        </p:nvSpPr>
        <p:spPr>
          <a:xfrm>
            <a:off x="844074" y="1211104"/>
            <a:ext cx="10503845" cy="692497"/>
          </a:xfrm>
          <a:prstGeom prst="rect">
            <a:avLst/>
          </a:prstGeom>
          <a:solidFill>
            <a:schemeClr val="bg1"/>
          </a:solidFill>
        </p:spPr>
        <p:txBody>
          <a:bodyPr wrap="square" bIns="91440" rtlCol="0">
            <a:spAutoFit/>
          </a:bodyPr>
          <a:lstStyle/>
          <a:p>
            <a:pPr algn="ctr"/>
            <a:r>
              <a:rPr lang="en-US" sz="3600" dirty="0"/>
              <a:t>Longfellow </a:t>
            </a:r>
            <a:r>
              <a:rPr lang="en-US" sz="3600"/>
              <a:t>Creek 6PPD-quinone </a:t>
            </a:r>
            <a:r>
              <a:rPr lang="en-US" sz="3600" dirty="0"/>
              <a:t>stream concentrations</a:t>
            </a:r>
          </a:p>
        </p:txBody>
      </p:sp>
      <p:sp>
        <p:nvSpPr>
          <p:cNvPr id="3" name="TextBox 2">
            <a:extLst>
              <a:ext uri="{FF2B5EF4-FFF2-40B4-BE49-F238E27FC236}">
                <a16:creationId xmlns:a16="http://schemas.microsoft.com/office/drawing/2014/main" id="{1BF6D239-45C8-46ED-AF2E-4020497B694C}"/>
              </a:ext>
            </a:extLst>
          </p:cNvPr>
          <p:cNvSpPr txBox="1"/>
          <p:nvPr/>
        </p:nvSpPr>
        <p:spPr>
          <a:xfrm>
            <a:off x="2087806" y="1752718"/>
            <a:ext cx="8405186" cy="507831"/>
          </a:xfrm>
          <a:prstGeom prst="rect">
            <a:avLst/>
          </a:prstGeom>
          <a:solidFill>
            <a:schemeClr val="bg1"/>
          </a:solidFill>
        </p:spPr>
        <p:txBody>
          <a:bodyPr wrap="none" tIns="137160" bIns="91440" rtlCol="0">
            <a:spAutoFit/>
          </a:bodyPr>
          <a:lstStyle/>
          <a:p>
            <a:r>
              <a:rPr lang="en-US"/>
              <a:t>VELMA 6PPD-quinone </a:t>
            </a:r>
            <a:r>
              <a:rPr lang="en-US" dirty="0"/>
              <a:t>ng/L  @  Zhenyu Tian’s Longfellow Creek Stream Sample Location</a:t>
            </a:r>
          </a:p>
        </p:txBody>
      </p:sp>
      <p:pic>
        <p:nvPicPr>
          <p:cNvPr id="7" name="Picture 6">
            <a:extLst>
              <a:ext uri="{FF2B5EF4-FFF2-40B4-BE49-F238E27FC236}">
                <a16:creationId xmlns:a16="http://schemas.microsoft.com/office/drawing/2014/main" id="{73B0B3D0-3020-4AE9-A940-949DF480077E}"/>
              </a:ext>
            </a:extLst>
          </p:cNvPr>
          <p:cNvPicPr>
            <a:picLocks noChangeAspect="1"/>
          </p:cNvPicPr>
          <p:nvPr/>
        </p:nvPicPr>
        <p:blipFill>
          <a:blip r:embed="rId7"/>
          <a:stretch>
            <a:fillRect/>
          </a:stretch>
        </p:blipFill>
        <p:spPr>
          <a:xfrm>
            <a:off x="1705935" y="327381"/>
            <a:ext cx="8594204" cy="6506543"/>
          </a:xfrm>
          <a:prstGeom prst="rect">
            <a:avLst/>
          </a:prstGeom>
        </p:spPr>
      </p:pic>
      <p:sp>
        <p:nvSpPr>
          <p:cNvPr id="5" name="TextBox 4">
            <a:extLst>
              <a:ext uri="{FF2B5EF4-FFF2-40B4-BE49-F238E27FC236}">
                <a16:creationId xmlns:a16="http://schemas.microsoft.com/office/drawing/2014/main" id="{ABA00BC3-BF40-4376-9686-168057832295}"/>
              </a:ext>
            </a:extLst>
          </p:cNvPr>
          <p:cNvSpPr txBox="1"/>
          <p:nvPr/>
        </p:nvSpPr>
        <p:spPr>
          <a:xfrm>
            <a:off x="4025881" y="10575"/>
            <a:ext cx="4146007" cy="369332"/>
          </a:xfrm>
          <a:prstGeom prst="rect">
            <a:avLst/>
          </a:prstGeom>
          <a:noFill/>
        </p:spPr>
        <p:txBody>
          <a:bodyPr wrap="none" rtlCol="0">
            <a:spAutoFit/>
          </a:bodyPr>
          <a:lstStyle/>
          <a:p>
            <a:r>
              <a:rPr lang="en-US" dirty="0"/>
              <a:t>ANIMATED SLIDE – USE SLIDE SHOW VIEW</a:t>
            </a:r>
          </a:p>
        </p:txBody>
      </p:sp>
    </p:spTree>
    <p:extLst>
      <p:ext uri="{BB962C8B-B14F-4D97-AF65-F5344CB8AC3E}">
        <p14:creationId xmlns:p14="http://schemas.microsoft.com/office/powerpoint/2010/main" val="11040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7"/>
                                        </p:tgtEl>
                                      </p:cBhvr>
                                    </p:animEffect>
                                    <p:set>
                                      <p:cBhvr>
                                        <p:cTn id="15" dur="1" fill="hold">
                                          <p:stCondLst>
                                            <p:cond delay="499"/>
                                          </p:stCondLst>
                                        </p:cTn>
                                        <p:tgtEl>
                                          <p:spTgt spid="3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1000" fill="hold"/>
                                        <p:tgtEl>
                                          <p:spTgt spid="40"/>
                                        </p:tgtEl>
                                        <p:attrNameLst>
                                          <p:attrName>ppt_x</p:attrName>
                                        </p:attrNameLst>
                                      </p:cBhvr>
                                      <p:tavLst>
                                        <p:tav tm="0">
                                          <p:val>
                                            <p:strVal val="#ppt_x"/>
                                          </p:val>
                                        </p:tav>
                                        <p:tav tm="100000">
                                          <p:val>
                                            <p:strVal val="#ppt_x"/>
                                          </p:val>
                                        </p:tav>
                                      </p:tavLst>
                                    </p:anim>
                                    <p:anim calcmode="lin" valueType="num">
                                      <p:cBhvr additive="base">
                                        <p:cTn id="22"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EBC34052-D015-40C3-AFAC-8F5F1BC76091}"/>
              </a:ext>
            </a:extLst>
          </p:cNvPr>
          <p:cNvPicPr>
            <a:picLocks noChangeAspect="1"/>
          </p:cNvPicPr>
          <p:nvPr/>
        </p:nvPicPr>
        <p:blipFill>
          <a:blip r:embed="rId3"/>
          <a:stretch>
            <a:fillRect/>
          </a:stretch>
        </p:blipFill>
        <p:spPr>
          <a:xfrm>
            <a:off x="1532706" y="0"/>
            <a:ext cx="9126588" cy="6858000"/>
          </a:xfrm>
          <a:prstGeom prst="rect">
            <a:avLst/>
          </a:prstGeom>
        </p:spPr>
      </p:pic>
      <p:sp>
        <p:nvSpPr>
          <p:cNvPr id="4" name="Rectangle 16">
            <a:extLst>
              <a:ext uri="{FF2B5EF4-FFF2-40B4-BE49-F238E27FC236}">
                <a16:creationId xmlns:a16="http://schemas.microsoft.com/office/drawing/2014/main" id="{98666D35-F49B-4CC6-A7E4-8D8564A9D023}"/>
              </a:ext>
            </a:extLst>
          </p:cNvPr>
          <p:cNvSpPr>
            <a:spLocks noChangeArrowheads="1"/>
          </p:cNvSpPr>
          <p:nvPr/>
        </p:nvSpPr>
        <p:spPr bwMode="auto">
          <a:xfrm>
            <a:off x="64949" y="6586495"/>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sp>
        <p:nvSpPr>
          <p:cNvPr id="5" name="Slide Number Placeholder 8">
            <a:extLst>
              <a:ext uri="{FF2B5EF4-FFF2-40B4-BE49-F238E27FC236}">
                <a16:creationId xmlns:a16="http://schemas.microsoft.com/office/drawing/2014/main" id="{59C9B42E-B59A-4DDF-A8B4-0A3FE3C09ACD}"/>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13</a:t>
            </a:fld>
            <a:endParaRPr lang="en-US" sz="1600" dirty="0">
              <a:solidFill>
                <a:schemeClr val="tx1"/>
              </a:solidFill>
            </a:endParaRPr>
          </a:p>
        </p:txBody>
      </p:sp>
    </p:spTree>
    <p:extLst>
      <p:ext uri="{BB962C8B-B14F-4D97-AF65-F5344CB8AC3E}">
        <p14:creationId xmlns:p14="http://schemas.microsoft.com/office/powerpoint/2010/main" val="4070284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A784-FBE9-4A50-8365-E42E3C49C5A3}"/>
              </a:ext>
            </a:extLst>
          </p:cNvPr>
          <p:cNvSpPr>
            <a:spLocks noGrp="1"/>
          </p:cNvSpPr>
          <p:nvPr>
            <p:ph type="title"/>
          </p:nvPr>
        </p:nvSpPr>
        <p:spPr>
          <a:xfrm>
            <a:off x="264695" y="429277"/>
            <a:ext cx="8436853" cy="1325563"/>
          </a:xfrm>
        </p:spPr>
        <p:txBody>
          <a:bodyPr>
            <a:normAutofit/>
          </a:bodyPr>
          <a:lstStyle/>
          <a:p>
            <a:r>
              <a:rPr lang="en-US" sz="3600" b="1" dirty="0"/>
              <a:t>Model Scenarios: High Point Neighborhood</a:t>
            </a:r>
            <a:r>
              <a:rPr lang="en-US" sz="3200" b="1" dirty="0">
                <a:solidFill>
                  <a:srgbClr val="FF0000"/>
                </a:solidFill>
              </a:rPr>
              <a:t>*</a:t>
            </a:r>
            <a:endParaRPr lang="en-US" sz="3600" b="1" dirty="0">
              <a:solidFill>
                <a:srgbClr val="FF0000"/>
              </a:solidFill>
            </a:endParaRPr>
          </a:p>
        </p:txBody>
      </p:sp>
      <p:sp>
        <p:nvSpPr>
          <p:cNvPr id="3" name="Content Placeholder 2">
            <a:extLst>
              <a:ext uri="{FF2B5EF4-FFF2-40B4-BE49-F238E27FC236}">
                <a16:creationId xmlns:a16="http://schemas.microsoft.com/office/drawing/2014/main" id="{31670A88-84A7-4B2C-872B-0A57A2B30A54}"/>
              </a:ext>
            </a:extLst>
          </p:cNvPr>
          <p:cNvSpPr>
            <a:spLocks noGrp="1"/>
          </p:cNvSpPr>
          <p:nvPr>
            <p:ph idx="1"/>
          </p:nvPr>
        </p:nvSpPr>
        <p:spPr>
          <a:xfrm>
            <a:off x="285475" y="1576440"/>
            <a:ext cx="6624479" cy="2992783"/>
          </a:xfrm>
        </p:spPr>
        <p:txBody>
          <a:bodyPr>
            <a:normAutofit fontScale="92500"/>
          </a:bodyPr>
          <a:lstStyle/>
          <a:p>
            <a:pPr marL="514350" indent="-514350">
              <a:buFont typeface="+mj-lt"/>
              <a:buAutoNum type="arabicPeriod"/>
            </a:pPr>
            <a:r>
              <a:rPr lang="en-US" sz="3200" dirty="0"/>
              <a:t>Impervious roads everywhere</a:t>
            </a:r>
          </a:p>
          <a:p>
            <a:pPr marL="514350" indent="-514350">
              <a:buFont typeface="+mj-lt"/>
              <a:buAutoNum type="arabicPeriod"/>
            </a:pPr>
            <a:r>
              <a:rPr lang="en-US" sz="3200" dirty="0"/>
              <a:t>Impervious roads everywhere except actual pervious roads in High Point</a:t>
            </a:r>
            <a:endParaRPr lang="en-US" sz="1800" dirty="0"/>
          </a:p>
          <a:p>
            <a:pPr marL="514350" indent="-514350">
              <a:buFont typeface="+mj-lt"/>
              <a:buAutoNum type="arabicPeriod"/>
            </a:pPr>
            <a:r>
              <a:rPr lang="en-US" sz="3200" dirty="0"/>
              <a:t>Pervious roads everywhere</a:t>
            </a:r>
          </a:p>
          <a:p>
            <a:pPr marL="514350" indent="-514350">
              <a:buFont typeface="+mj-lt"/>
              <a:buAutoNum type="arabicPeriod"/>
            </a:pPr>
            <a:r>
              <a:rPr lang="en-US" sz="3200" dirty="0"/>
              <a:t>Pervious high-traffic roads, all others impervious</a:t>
            </a:r>
          </a:p>
          <a:p>
            <a:pPr marL="0" indent="0">
              <a:buNone/>
            </a:pPr>
            <a:endParaRPr lang="en-US" sz="3200" dirty="0"/>
          </a:p>
        </p:txBody>
      </p:sp>
      <p:pic>
        <p:nvPicPr>
          <p:cNvPr id="5" name="Picture 4">
            <a:extLst>
              <a:ext uri="{FF2B5EF4-FFF2-40B4-BE49-F238E27FC236}">
                <a16:creationId xmlns:a16="http://schemas.microsoft.com/office/drawing/2014/main" id="{AB79D7D5-CFE2-49D9-9CEF-17F959903A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1548" y="0"/>
            <a:ext cx="3102807" cy="6858000"/>
          </a:xfrm>
          <a:prstGeom prst="rect">
            <a:avLst/>
          </a:prstGeom>
        </p:spPr>
      </p:pic>
      <p:sp>
        <p:nvSpPr>
          <p:cNvPr id="7" name="Slide Number Placeholder 8">
            <a:extLst>
              <a:ext uri="{FF2B5EF4-FFF2-40B4-BE49-F238E27FC236}">
                <a16:creationId xmlns:a16="http://schemas.microsoft.com/office/drawing/2014/main" id="{4F793260-D024-41AA-B4E4-C096B27E4BC1}"/>
              </a:ext>
            </a:extLst>
          </p:cNvPr>
          <p:cNvSpPr txBox="1">
            <a:spLocks/>
          </p:cNvSpPr>
          <p:nvPr/>
        </p:nvSpPr>
        <p:spPr>
          <a:xfrm>
            <a:off x="11745833" y="6613665"/>
            <a:ext cx="446167" cy="244335"/>
          </a:xfrm>
          <a:prstGeom prst="rect">
            <a:avLst/>
          </a:prstGeom>
          <a:solidFill>
            <a:schemeClr val="bg1"/>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14</a:t>
            </a:fld>
            <a:endParaRPr lang="en-US" sz="1600" dirty="0">
              <a:solidFill>
                <a:schemeClr val="tx1"/>
              </a:solidFill>
            </a:endParaRPr>
          </a:p>
        </p:txBody>
      </p:sp>
      <p:sp>
        <p:nvSpPr>
          <p:cNvPr id="8" name="Rectangle 16">
            <a:extLst>
              <a:ext uri="{FF2B5EF4-FFF2-40B4-BE49-F238E27FC236}">
                <a16:creationId xmlns:a16="http://schemas.microsoft.com/office/drawing/2014/main" id="{8C25BC88-6B6E-4688-8DCE-4BA8552FA1BD}"/>
              </a:ext>
            </a:extLst>
          </p:cNvPr>
          <p:cNvSpPr>
            <a:spLocks noChangeArrowheads="1"/>
          </p:cNvSpPr>
          <p:nvPr/>
        </p:nvSpPr>
        <p:spPr bwMode="auto">
          <a:xfrm>
            <a:off x="86215" y="6576663"/>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1000" dirty="0"/>
              <a:t>US EPA Office of Research and Development</a:t>
            </a:r>
          </a:p>
          <a:p>
            <a:pPr>
              <a:lnSpc>
                <a:spcPct val="90000"/>
              </a:lnSpc>
            </a:pPr>
            <a:r>
              <a:rPr lang="en-US" sz="1000" dirty="0"/>
              <a:t>Center for Public Health and Environmental Assessment, Pacific Ecological Systems Division</a:t>
            </a:r>
          </a:p>
        </p:txBody>
      </p:sp>
      <p:sp>
        <p:nvSpPr>
          <p:cNvPr id="4" name="TextBox 3">
            <a:extLst>
              <a:ext uri="{FF2B5EF4-FFF2-40B4-BE49-F238E27FC236}">
                <a16:creationId xmlns:a16="http://schemas.microsoft.com/office/drawing/2014/main" id="{C168FDA4-91C9-4C3D-A30C-D1761CD266D0}"/>
              </a:ext>
            </a:extLst>
          </p:cNvPr>
          <p:cNvSpPr txBox="1"/>
          <p:nvPr/>
        </p:nvSpPr>
        <p:spPr>
          <a:xfrm>
            <a:off x="296376" y="4746212"/>
            <a:ext cx="8405172" cy="1415772"/>
          </a:xfrm>
          <a:prstGeom prst="rect">
            <a:avLst/>
          </a:prstGeom>
          <a:noFill/>
        </p:spPr>
        <p:txBody>
          <a:bodyPr wrap="square" rtlCol="0">
            <a:spAutoFit/>
          </a:bodyPr>
          <a:lstStyle/>
          <a:p>
            <a:r>
              <a:rPr lang="en-US" sz="2000" dirty="0">
                <a:solidFill>
                  <a:srgbClr val="FF0000"/>
                </a:solidFill>
              </a:rPr>
              <a:t>*</a:t>
            </a:r>
            <a:r>
              <a:rPr lang="en-US" sz="1400" dirty="0"/>
              <a:t>High Point neighborhood in West Seattle (</a:t>
            </a:r>
            <a:r>
              <a:rPr lang="en-US" sz="1400" dirty="0">
                <a:hlinkClick r:id="rId4"/>
              </a:rPr>
              <a:t>https://uli.org/wp-content/uploads/ULI-Documents/High-Point.pdf</a:t>
            </a:r>
            <a:r>
              <a:rPr lang="en-US" sz="1400" dirty="0"/>
              <a:t>)</a:t>
            </a:r>
            <a:endParaRPr lang="en-US" sz="1200" dirty="0"/>
          </a:p>
          <a:p>
            <a:pPr marL="288925" indent="-171450">
              <a:buFont typeface="Arial" panose="020B0604020202020204" pitchFamily="34" charset="0"/>
              <a:buChar char="•"/>
            </a:pPr>
            <a:r>
              <a:rPr lang="en-US" sz="1100" dirty="0"/>
              <a:t>First community in Washington state to feature permeable pavements in residential streets, sidewalks, parking lots, sidewalks, courts.</a:t>
            </a:r>
          </a:p>
          <a:p>
            <a:pPr marL="288925" indent="-171450">
              <a:buFont typeface="Arial" panose="020B0604020202020204" pitchFamily="34" charset="0"/>
              <a:buChar char="•"/>
            </a:pPr>
            <a:r>
              <a:rPr lang="en-US" sz="1100" dirty="0"/>
              <a:t>On a site that was formerly 65 percent impervious, High Point’s natural drainage system infiltrates 75 to 80 percent of stormwater runoff.</a:t>
            </a:r>
          </a:p>
          <a:p>
            <a:pPr marL="288925" indent="-171450">
              <a:buFont typeface="Arial" panose="020B0604020202020204" pitchFamily="34" charset="0"/>
              <a:buChar char="•"/>
            </a:pPr>
            <a:r>
              <a:rPr lang="en-US" sz="1100" dirty="0"/>
              <a:t>LID Water management features: Bioretention swales, native plants or trees, natural drainage system, permeable pavers, rain gardens, retention pond.</a:t>
            </a:r>
          </a:p>
          <a:p>
            <a:pPr marL="288925" indent="-171450">
              <a:buFont typeface="Arial" panose="020B0604020202020204" pitchFamily="34" charset="0"/>
              <a:buChar char="•"/>
            </a:pPr>
            <a:r>
              <a:rPr lang="en-US" sz="1100" dirty="0"/>
              <a:t>Status: Opened 2004, planned completion 2018</a:t>
            </a:r>
          </a:p>
          <a:p>
            <a:pPr marL="117475"/>
            <a:endParaRPr lang="en-US" sz="1100" dirty="0"/>
          </a:p>
        </p:txBody>
      </p:sp>
      <p:sp>
        <p:nvSpPr>
          <p:cNvPr id="10" name="Rectangle 9">
            <a:extLst>
              <a:ext uri="{FF2B5EF4-FFF2-40B4-BE49-F238E27FC236}">
                <a16:creationId xmlns:a16="http://schemas.microsoft.com/office/drawing/2014/main" id="{4B6CDFC2-DDD9-4E80-82E2-0D24BCE202DB}"/>
              </a:ext>
            </a:extLst>
          </p:cNvPr>
          <p:cNvSpPr/>
          <p:nvPr/>
        </p:nvSpPr>
        <p:spPr>
          <a:xfrm>
            <a:off x="257349" y="2185824"/>
            <a:ext cx="488887" cy="359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6FE5DB2-81BB-4D0B-BCF6-1E5716A3D5C9}"/>
              </a:ext>
            </a:extLst>
          </p:cNvPr>
          <p:cNvSpPr/>
          <p:nvPr/>
        </p:nvSpPr>
        <p:spPr>
          <a:xfrm>
            <a:off x="267741" y="3651796"/>
            <a:ext cx="488886" cy="3590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7D7546F-1FCA-49C7-B8B0-9DAC288A3445}"/>
              </a:ext>
            </a:extLst>
          </p:cNvPr>
          <p:cNvSpPr/>
          <p:nvPr/>
        </p:nvSpPr>
        <p:spPr>
          <a:xfrm>
            <a:off x="9320444" y="2159252"/>
            <a:ext cx="932507" cy="233579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33695C3-D0B9-4F39-9945-2E0732B05F41}"/>
              </a:ext>
            </a:extLst>
          </p:cNvPr>
          <p:cNvSpPr/>
          <p:nvPr/>
        </p:nvSpPr>
        <p:spPr>
          <a:xfrm>
            <a:off x="9705316" y="3186819"/>
            <a:ext cx="488887" cy="6518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66B920-1D3B-4E87-8FAF-5846BB215564}"/>
              </a:ext>
            </a:extLst>
          </p:cNvPr>
          <p:cNvSpPr/>
          <p:nvPr/>
        </p:nvSpPr>
        <p:spPr>
          <a:xfrm>
            <a:off x="9498382" y="2357287"/>
            <a:ext cx="143560" cy="65184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96A09E-1A17-43BB-A7D1-A0388585539E}"/>
              </a:ext>
            </a:extLst>
          </p:cNvPr>
          <p:cNvSpPr/>
          <p:nvPr/>
        </p:nvSpPr>
        <p:spPr>
          <a:xfrm>
            <a:off x="9496874" y="3614209"/>
            <a:ext cx="143560" cy="65184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1312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5FE1542-9350-4B3A-ABE7-E47E4072B826}"/>
              </a:ext>
            </a:extLst>
          </p:cNvPr>
          <p:cNvSpPr txBox="1"/>
          <p:nvPr/>
        </p:nvSpPr>
        <p:spPr>
          <a:xfrm>
            <a:off x="660863" y="2102250"/>
            <a:ext cx="2654181" cy="2532096"/>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kern="1200" dirty="0">
                <a:solidFill>
                  <a:srgbClr val="FFFFFF"/>
                </a:solidFill>
                <a:latin typeface="+mj-lt"/>
                <a:ea typeface="+mj-ea"/>
                <a:cs typeface="+mj-cs"/>
              </a:rPr>
              <a:t>           </a:t>
            </a:r>
          </a:p>
        </p:txBody>
      </p:sp>
      <p:pic>
        <p:nvPicPr>
          <p:cNvPr id="8" name="Picture 7">
            <a:extLst>
              <a:ext uri="{FF2B5EF4-FFF2-40B4-BE49-F238E27FC236}">
                <a16:creationId xmlns:a16="http://schemas.microsoft.com/office/drawing/2014/main" id="{5FD192CE-76D3-4115-9588-76CE746D31AB}"/>
              </a:ext>
            </a:extLst>
          </p:cNvPr>
          <p:cNvPicPr>
            <a:picLocks noChangeAspect="1"/>
          </p:cNvPicPr>
          <p:nvPr/>
        </p:nvPicPr>
        <p:blipFill>
          <a:blip r:embed="rId3"/>
          <a:stretch>
            <a:fillRect/>
          </a:stretch>
        </p:blipFill>
        <p:spPr>
          <a:xfrm>
            <a:off x="4032514" y="676301"/>
            <a:ext cx="7086600" cy="5881877"/>
          </a:xfrm>
          <a:prstGeom prst="rect">
            <a:avLst/>
          </a:prstGeom>
        </p:spPr>
      </p:pic>
      <p:sp>
        <p:nvSpPr>
          <p:cNvPr id="10" name="TextBox 9">
            <a:extLst>
              <a:ext uri="{FF2B5EF4-FFF2-40B4-BE49-F238E27FC236}">
                <a16:creationId xmlns:a16="http://schemas.microsoft.com/office/drawing/2014/main" id="{00EB6A99-6F5A-4BA1-B50C-26ECC4A4796A}"/>
              </a:ext>
            </a:extLst>
          </p:cNvPr>
          <p:cNvSpPr txBox="1"/>
          <p:nvPr/>
        </p:nvSpPr>
        <p:spPr>
          <a:xfrm>
            <a:off x="1052105" y="2337953"/>
            <a:ext cx="1886742" cy="2123658"/>
          </a:xfrm>
          <a:prstGeom prst="rect">
            <a:avLst/>
          </a:prstGeom>
          <a:noFill/>
        </p:spPr>
        <p:txBody>
          <a:bodyPr wrap="square" rtlCol="0">
            <a:spAutoFit/>
          </a:bodyPr>
          <a:lstStyle/>
          <a:p>
            <a:pPr algn="ctr"/>
            <a:r>
              <a:rPr lang="en-US" sz="2200" dirty="0">
                <a:solidFill>
                  <a:schemeClr val="bg2"/>
                </a:solidFill>
              </a:rPr>
              <a:t>Simulated effects of pervious roads </a:t>
            </a:r>
            <a:r>
              <a:rPr lang="en-US" sz="2200">
                <a:solidFill>
                  <a:schemeClr val="bg2"/>
                </a:solidFill>
              </a:rPr>
              <a:t>on 6PPD-quinone </a:t>
            </a:r>
            <a:r>
              <a:rPr lang="en-US" sz="2200" dirty="0">
                <a:solidFill>
                  <a:schemeClr val="bg2"/>
                </a:solidFill>
              </a:rPr>
              <a:t>retention</a:t>
            </a:r>
          </a:p>
        </p:txBody>
      </p:sp>
    </p:spTree>
    <p:extLst>
      <p:ext uri="{BB962C8B-B14F-4D97-AF65-F5344CB8AC3E}">
        <p14:creationId xmlns:p14="http://schemas.microsoft.com/office/powerpoint/2010/main" val="96288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74E7-3529-46C8-BCCC-444AB28FF7D6}"/>
              </a:ext>
            </a:extLst>
          </p:cNvPr>
          <p:cNvSpPr>
            <a:spLocks noGrp="1"/>
          </p:cNvSpPr>
          <p:nvPr>
            <p:ph type="title"/>
          </p:nvPr>
        </p:nvSpPr>
        <p:spPr>
          <a:xfrm>
            <a:off x="390525" y="229468"/>
            <a:ext cx="10515600" cy="1325563"/>
          </a:xfrm>
        </p:spPr>
        <p:txBody>
          <a:bodyPr/>
          <a:lstStyle/>
          <a:p>
            <a:r>
              <a:rPr lang="en-US" dirty="0"/>
              <a:t>       Summary of </a:t>
            </a:r>
            <a:r>
              <a:rPr lang="en-US" u="sng" dirty="0"/>
              <a:t>preliminary</a:t>
            </a:r>
            <a:r>
              <a:rPr lang="en-US" dirty="0"/>
              <a:t> results</a:t>
            </a:r>
          </a:p>
        </p:txBody>
      </p:sp>
      <p:sp>
        <p:nvSpPr>
          <p:cNvPr id="3" name="Content Placeholder 2">
            <a:extLst>
              <a:ext uri="{FF2B5EF4-FFF2-40B4-BE49-F238E27FC236}">
                <a16:creationId xmlns:a16="http://schemas.microsoft.com/office/drawing/2014/main" id="{606D6830-D31A-43EA-B0A4-9434DB4836DD}"/>
              </a:ext>
            </a:extLst>
          </p:cNvPr>
          <p:cNvSpPr>
            <a:spLocks noGrp="1"/>
          </p:cNvSpPr>
          <p:nvPr>
            <p:ph idx="1"/>
          </p:nvPr>
        </p:nvSpPr>
        <p:spPr>
          <a:xfrm>
            <a:off x="580102" y="1387884"/>
            <a:ext cx="11307097" cy="4944090"/>
          </a:xfrm>
        </p:spPr>
        <p:txBody>
          <a:bodyPr>
            <a:noAutofit/>
          </a:bodyPr>
          <a:lstStyle/>
          <a:p>
            <a:pPr marL="461963" indent="-461963">
              <a:buFont typeface="Wingdings" panose="05000000000000000000" pitchFamily="2" charset="2"/>
              <a:buChar char="§"/>
            </a:pPr>
            <a:r>
              <a:rPr lang="en-US" sz="2400" dirty="0"/>
              <a:t>&gt;99% of 6PPD-quinone reaching Longfellow Creek is via stormwater pipes.</a:t>
            </a:r>
          </a:p>
          <a:p>
            <a:pPr marL="461963" indent="-461963">
              <a:buFont typeface="Wingdings" panose="05000000000000000000" pitchFamily="2" charset="2"/>
              <a:buChar char="§"/>
            </a:pPr>
            <a:r>
              <a:rPr lang="en-US" sz="2400" dirty="0"/>
              <a:t>Though modeled stream 6PPD-quinone concentrations are consistent with limited available grab sample data, confident use of VELMA for informing GI best practices awaits more extensive performance tests.</a:t>
            </a:r>
          </a:p>
          <a:p>
            <a:pPr marL="461963" indent="-461963">
              <a:buFont typeface="Wingdings" panose="05000000000000000000" pitchFamily="2" charset="2"/>
              <a:buChar char="§"/>
            </a:pPr>
            <a:r>
              <a:rPr lang="en-US" sz="2400" dirty="0"/>
              <a:t>Current limited use of pervious pavements and rain gardens in the Longfellow watershed provides modest in-watershed retention of 6PPD-quinone loadings. </a:t>
            </a:r>
          </a:p>
          <a:p>
            <a:pPr marL="461963" indent="-461963">
              <a:buFont typeface="Wingdings" panose="05000000000000000000" pitchFamily="2" charset="2"/>
              <a:buChar char="§"/>
            </a:pPr>
            <a:r>
              <a:rPr lang="en-US" sz="2400" dirty="0"/>
              <a:t>High “first flush” stormwater concentrations of 6PPD-quinone suggest that green and gray infrastructure treatments at pipe outfall (distal) locations – e.g., detention ponds and/or bioswales enhanced with activated carbon and microbial enrichment – could significantly decrease in-stream 6PPD-quinone concentrations. </a:t>
            </a:r>
          </a:p>
          <a:p>
            <a:pPr marL="461963" indent="-461963">
              <a:buFont typeface="Wingdings" panose="05000000000000000000" pitchFamily="2" charset="2"/>
              <a:buChar char="§"/>
            </a:pPr>
            <a:r>
              <a:rPr lang="en-US" sz="2400" dirty="0"/>
              <a:t>Progress will continue to depend on collaboration of modelers, empirical researchers, and community stormwater managers.</a:t>
            </a:r>
          </a:p>
        </p:txBody>
      </p:sp>
      <p:sp>
        <p:nvSpPr>
          <p:cNvPr id="5" name="Slide Number Placeholder 8">
            <a:extLst>
              <a:ext uri="{FF2B5EF4-FFF2-40B4-BE49-F238E27FC236}">
                <a16:creationId xmlns:a16="http://schemas.microsoft.com/office/drawing/2014/main" id="{0C28F4EB-8D09-46AE-B4E9-763B970D0A6E}"/>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16</a:t>
            </a:fld>
            <a:endParaRPr lang="en-US" sz="1600" dirty="0">
              <a:solidFill>
                <a:schemeClr val="tx1"/>
              </a:solidFill>
            </a:endParaRPr>
          </a:p>
        </p:txBody>
      </p:sp>
      <p:sp>
        <p:nvSpPr>
          <p:cNvPr id="6" name="Rectangle 16">
            <a:extLst>
              <a:ext uri="{FF2B5EF4-FFF2-40B4-BE49-F238E27FC236}">
                <a16:creationId xmlns:a16="http://schemas.microsoft.com/office/drawing/2014/main" id="{147ADEB3-DA67-4132-A094-2D875201ACEF}"/>
              </a:ext>
            </a:extLst>
          </p:cNvPr>
          <p:cNvSpPr>
            <a:spLocks noChangeArrowheads="1"/>
          </p:cNvSpPr>
          <p:nvPr/>
        </p:nvSpPr>
        <p:spPr bwMode="auto">
          <a:xfrm>
            <a:off x="86215" y="6586495"/>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900" dirty="0"/>
              <a:t>US EPA Office of Research and Development</a:t>
            </a:r>
          </a:p>
          <a:p>
            <a:pPr>
              <a:lnSpc>
                <a:spcPct val="90000"/>
              </a:lnSpc>
            </a:pPr>
            <a:r>
              <a:rPr lang="en-US" sz="900" dirty="0"/>
              <a:t>Center for Public Health and Environmental Assessment, Pacific Ecological Systems Division</a:t>
            </a:r>
          </a:p>
        </p:txBody>
      </p:sp>
      <p:pic>
        <p:nvPicPr>
          <p:cNvPr id="7" name="Picture 6">
            <a:extLst>
              <a:ext uri="{FF2B5EF4-FFF2-40B4-BE49-F238E27FC236}">
                <a16:creationId xmlns:a16="http://schemas.microsoft.com/office/drawing/2014/main" id="{36364B89-ACDB-4961-8F06-FFB5C926583C}"/>
              </a:ext>
            </a:extLst>
          </p:cNvPr>
          <p:cNvPicPr>
            <a:picLocks noChangeAspect="1"/>
          </p:cNvPicPr>
          <p:nvPr/>
        </p:nvPicPr>
        <p:blipFill>
          <a:blip r:embed="rId3"/>
          <a:stretch>
            <a:fillRect/>
          </a:stretch>
        </p:blipFill>
        <p:spPr>
          <a:xfrm>
            <a:off x="371813" y="42657"/>
            <a:ext cx="754672" cy="1325563"/>
          </a:xfrm>
          <a:prstGeom prst="rect">
            <a:avLst/>
          </a:prstGeom>
        </p:spPr>
      </p:pic>
    </p:spTree>
    <p:extLst>
      <p:ext uri="{BB962C8B-B14F-4D97-AF65-F5344CB8AC3E}">
        <p14:creationId xmlns:p14="http://schemas.microsoft.com/office/powerpoint/2010/main" val="338551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9" presetClass="emph" presetSubtype="0" fill="hold" nodeType="withEffect">
                                  <p:stCondLst>
                                    <p:cond delay="0"/>
                                  </p:stCondLst>
                                  <p:childTnLst>
                                    <p:animClr clrSpc="rgb" dir="cw">
                                      <p:cBhvr override="childStyle">
                                        <p:cTn id="11" dur="500" fill="hold"/>
                                        <p:tgtEl>
                                          <p:spTgt spid="3">
                                            <p:txEl>
                                              <p:pRg st="0" end="0"/>
                                            </p:txEl>
                                          </p:spTgt>
                                        </p:tgtEl>
                                        <p:attrNameLst>
                                          <p:attrName>style.color</p:attrName>
                                        </p:attrNameLst>
                                      </p:cBhvr>
                                      <p:to>
                                        <a:srgbClr val="B2B2B2"/>
                                      </p:to>
                                    </p:animClr>
                                    <p:animClr clrSpc="rgb" dir="cw">
                                      <p:cBhvr>
                                        <p:cTn id="12" dur="500" fill="hold"/>
                                        <p:tgtEl>
                                          <p:spTgt spid="3">
                                            <p:txEl>
                                              <p:pRg st="0" end="0"/>
                                            </p:txEl>
                                          </p:spTgt>
                                        </p:tgtEl>
                                        <p:attrNameLst>
                                          <p:attrName>fillcolor</p:attrName>
                                        </p:attrNameLst>
                                      </p:cBhvr>
                                      <p:to>
                                        <a:srgbClr val="B2B2B2"/>
                                      </p:to>
                                    </p:animClr>
                                    <p:set>
                                      <p:cBhvr>
                                        <p:cTn id="13" dur="500" fill="hold"/>
                                        <p:tgtEl>
                                          <p:spTgt spid="3">
                                            <p:txEl>
                                              <p:pRg st="0" end="0"/>
                                            </p:txEl>
                                          </p:spTgt>
                                        </p:tgtEl>
                                        <p:attrNameLst>
                                          <p:attrName>fill.type</p:attrName>
                                        </p:attrNameLst>
                                      </p:cBhvr>
                                      <p:to>
                                        <p:strVal val="solid"/>
                                      </p:to>
                                    </p:set>
                                    <p:set>
                                      <p:cBhvr>
                                        <p:cTn id="14" dur="500" fill="hold"/>
                                        <p:tgtEl>
                                          <p:spTgt spid="3">
                                            <p:txEl>
                                              <p:pRg st="0" end="0"/>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19" presetClass="emph" presetSubtype="0" fill="hold" nodeType="withEffect">
                                  <p:stCondLst>
                                    <p:cond delay="0"/>
                                  </p:stCondLst>
                                  <p:childTnLst>
                                    <p:animClr clrSpc="rgb" dir="cw">
                                      <p:cBhvr override="childStyle">
                                        <p:cTn id="23" dur="500" fill="hold"/>
                                        <p:tgtEl>
                                          <p:spTgt spid="3">
                                            <p:txEl>
                                              <p:pRg st="1" end="1"/>
                                            </p:txEl>
                                          </p:spTgt>
                                        </p:tgtEl>
                                        <p:attrNameLst>
                                          <p:attrName>style.color</p:attrName>
                                        </p:attrNameLst>
                                      </p:cBhvr>
                                      <p:to>
                                        <a:srgbClr val="B2B2B2"/>
                                      </p:to>
                                    </p:animClr>
                                    <p:animClr clrSpc="rgb" dir="cw">
                                      <p:cBhvr>
                                        <p:cTn id="24" dur="500" fill="hold"/>
                                        <p:tgtEl>
                                          <p:spTgt spid="3">
                                            <p:txEl>
                                              <p:pRg st="1" end="1"/>
                                            </p:txEl>
                                          </p:spTgt>
                                        </p:tgtEl>
                                        <p:attrNameLst>
                                          <p:attrName>fillcolor</p:attrName>
                                        </p:attrNameLst>
                                      </p:cBhvr>
                                      <p:to>
                                        <a:srgbClr val="B2B2B2"/>
                                      </p:to>
                                    </p:animClr>
                                    <p:set>
                                      <p:cBhvr>
                                        <p:cTn id="25" dur="500" fill="hold"/>
                                        <p:tgtEl>
                                          <p:spTgt spid="3">
                                            <p:txEl>
                                              <p:pRg st="1" end="1"/>
                                            </p:txEl>
                                          </p:spTgt>
                                        </p:tgtEl>
                                        <p:attrNameLst>
                                          <p:attrName>fill.type</p:attrName>
                                        </p:attrNameLst>
                                      </p:cBhvr>
                                      <p:to>
                                        <p:strVal val="solid"/>
                                      </p:to>
                                    </p:set>
                                    <p:set>
                                      <p:cBhvr>
                                        <p:cTn id="26" dur="500" fill="hold"/>
                                        <p:tgtEl>
                                          <p:spTgt spid="3">
                                            <p:txEl>
                                              <p:pRg st="1" end="1"/>
                                            </p:tx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19" presetClass="emph" presetSubtype="0" fill="hold" nodeType="withEffect">
                                  <p:stCondLst>
                                    <p:cond delay="0"/>
                                  </p:stCondLst>
                                  <p:childTnLst>
                                    <p:animClr clrSpc="rgb" dir="cw">
                                      <p:cBhvr override="childStyle">
                                        <p:cTn id="35" dur="500" fill="hold"/>
                                        <p:tgtEl>
                                          <p:spTgt spid="3">
                                            <p:txEl>
                                              <p:pRg st="2" end="2"/>
                                            </p:txEl>
                                          </p:spTgt>
                                        </p:tgtEl>
                                        <p:attrNameLst>
                                          <p:attrName>style.color</p:attrName>
                                        </p:attrNameLst>
                                      </p:cBhvr>
                                      <p:to>
                                        <a:srgbClr val="B2B2B2"/>
                                      </p:to>
                                    </p:animClr>
                                    <p:animClr clrSpc="rgb" dir="cw">
                                      <p:cBhvr>
                                        <p:cTn id="36" dur="500" fill="hold"/>
                                        <p:tgtEl>
                                          <p:spTgt spid="3">
                                            <p:txEl>
                                              <p:pRg st="2" end="2"/>
                                            </p:txEl>
                                          </p:spTgt>
                                        </p:tgtEl>
                                        <p:attrNameLst>
                                          <p:attrName>fillcolor</p:attrName>
                                        </p:attrNameLst>
                                      </p:cBhvr>
                                      <p:to>
                                        <a:srgbClr val="B2B2B2"/>
                                      </p:to>
                                    </p:animClr>
                                    <p:set>
                                      <p:cBhvr>
                                        <p:cTn id="37" dur="500" fill="hold"/>
                                        <p:tgtEl>
                                          <p:spTgt spid="3">
                                            <p:txEl>
                                              <p:pRg st="2" end="2"/>
                                            </p:txEl>
                                          </p:spTgt>
                                        </p:tgtEl>
                                        <p:attrNameLst>
                                          <p:attrName>fill.type</p:attrName>
                                        </p:attrNameLst>
                                      </p:cBhvr>
                                      <p:to>
                                        <p:strVal val="solid"/>
                                      </p:to>
                                    </p:set>
                                    <p:set>
                                      <p:cBhvr>
                                        <p:cTn id="38" dur="500" fill="hold"/>
                                        <p:tgtEl>
                                          <p:spTgt spid="3">
                                            <p:txEl>
                                              <p:pRg st="2" end="2"/>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6" presetID="19" presetClass="emph" presetSubtype="0" fill="hold" nodeType="withEffect">
                                  <p:stCondLst>
                                    <p:cond delay="0"/>
                                  </p:stCondLst>
                                  <p:childTnLst>
                                    <p:animClr clrSpc="rgb" dir="cw">
                                      <p:cBhvr override="childStyle">
                                        <p:cTn id="47" dur="500" fill="hold"/>
                                        <p:tgtEl>
                                          <p:spTgt spid="3">
                                            <p:txEl>
                                              <p:pRg st="3" end="3"/>
                                            </p:txEl>
                                          </p:spTgt>
                                        </p:tgtEl>
                                        <p:attrNameLst>
                                          <p:attrName>style.color</p:attrName>
                                        </p:attrNameLst>
                                      </p:cBhvr>
                                      <p:to>
                                        <a:srgbClr val="B2B2B2"/>
                                      </p:to>
                                    </p:animClr>
                                    <p:animClr clrSpc="rgb" dir="cw">
                                      <p:cBhvr>
                                        <p:cTn id="48" dur="500" fill="hold"/>
                                        <p:tgtEl>
                                          <p:spTgt spid="3">
                                            <p:txEl>
                                              <p:pRg st="3" end="3"/>
                                            </p:txEl>
                                          </p:spTgt>
                                        </p:tgtEl>
                                        <p:attrNameLst>
                                          <p:attrName>fillcolor</p:attrName>
                                        </p:attrNameLst>
                                      </p:cBhvr>
                                      <p:to>
                                        <a:srgbClr val="B2B2B2"/>
                                      </p:to>
                                    </p:animClr>
                                    <p:set>
                                      <p:cBhvr>
                                        <p:cTn id="49" dur="500" fill="hold"/>
                                        <p:tgtEl>
                                          <p:spTgt spid="3">
                                            <p:txEl>
                                              <p:pRg st="3" end="3"/>
                                            </p:txEl>
                                          </p:spTgt>
                                        </p:tgtEl>
                                        <p:attrNameLst>
                                          <p:attrName>fill.type</p:attrName>
                                        </p:attrNameLst>
                                      </p:cBhvr>
                                      <p:to>
                                        <p:strVal val="solid"/>
                                      </p:to>
                                    </p:set>
                                    <p:set>
                                      <p:cBhvr>
                                        <p:cTn id="5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9AC219-82D0-4A7C-8A61-361CE6BFBB1D}"/>
              </a:ext>
            </a:extLst>
          </p:cNvPr>
          <p:cNvSpPr txBox="1"/>
          <p:nvPr/>
        </p:nvSpPr>
        <p:spPr>
          <a:xfrm>
            <a:off x="230989" y="195294"/>
            <a:ext cx="11708524" cy="6247864"/>
          </a:xfrm>
          <a:prstGeom prst="rect">
            <a:avLst/>
          </a:prstGeom>
          <a:noFill/>
        </p:spPr>
        <p:txBody>
          <a:bodyPr wrap="square" rtlCol="0">
            <a:spAutoFit/>
          </a:bodyPr>
          <a:lstStyle/>
          <a:p>
            <a:pPr>
              <a:spcAft>
                <a:spcPts val="1200"/>
              </a:spcAft>
            </a:pPr>
            <a:r>
              <a:rPr lang="en-US" sz="3200" dirty="0">
                <a:solidFill>
                  <a:schemeClr val="accent1"/>
                </a:solidFill>
              </a:rPr>
              <a:t>Project Collaborators – Thank you!</a:t>
            </a:r>
            <a:endParaRPr lang="en-US" dirty="0"/>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EPA-ORD VELMA Team: Jonathan Halama (Spatial Synergy Solutions), </a:t>
            </a:r>
            <a:r>
              <a:rPr lang="en-US" sz="2200" dirty="0">
                <a:ea typeface="Times New Roman" panose="02020603050405020304" pitchFamily="18" charset="0"/>
                <a:cs typeface="Calibri" panose="020F0502020204030204" pitchFamily="34" charset="0"/>
              </a:rPr>
              <a:t>Vivian Phan, Allen Brookes, Kevin Djang (Inoventures), Bob McKane</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Calibri" panose="020F0502020204030204" pitchFamily="34" charset="0"/>
              </a:rPr>
              <a:t>Other EPA-ORD: </a:t>
            </a:r>
            <a:r>
              <a:rPr lang="en-US" sz="2200" dirty="0">
                <a:ea typeface="Times New Roman" panose="02020603050405020304" pitchFamily="18" charset="0"/>
                <a:cs typeface="Times New Roman" panose="02020603050405020304" pitchFamily="18" charset="0"/>
              </a:rPr>
              <a:t>Paul Mayer, Matt Hopton, Brenda Rashleigh, Jim Markwiese, many others</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EPA Region 10: Angela Adams, Rob Elleman, Mark Jankowski, Catherine Gockel, Lisa Chang, Michael Rylko, Rochelle Labiosa, Peter Murchie</a:t>
            </a:r>
          </a:p>
          <a:p>
            <a:pPr marL="285750" indent="-285750">
              <a:spcAft>
                <a:spcPts val="600"/>
              </a:spcAft>
              <a:buFont typeface="Wingdings" panose="05000000000000000000" pitchFamily="2" charset="2"/>
              <a:buChar char="§"/>
            </a:pPr>
            <a:r>
              <a:rPr lang="en-US" sz="2200" dirty="0"/>
              <a:t>University of WA Tacoma Center for Urban Waters: </a:t>
            </a:r>
            <a:r>
              <a:rPr lang="en-US" sz="2200" dirty="0">
                <a:effectLst/>
                <a:ea typeface="Times New Roman" panose="02020603050405020304" pitchFamily="18" charset="0"/>
                <a:cs typeface="Calibri" panose="020F0502020204030204" pitchFamily="34" charset="0"/>
              </a:rPr>
              <a:t>Ed Kolodziej, Kathy Peter</a:t>
            </a:r>
            <a:r>
              <a:rPr lang="en-US" sz="2200" dirty="0">
                <a:ea typeface="Times New Roman" panose="02020603050405020304" pitchFamily="18" charset="0"/>
                <a:cs typeface="Times New Roman" panose="02020603050405020304" pitchFamily="18" charset="0"/>
              </a:rPr>
              <a:t>, Zhenyu Tian, Joel Baker, Tessa Francis, Tarang Khangaonkar (PNNL, SSMC)</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State of WA: Karen Dinicola (Ecology), Scott Redman (PSP)</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King County: Matt Goehring et al.</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City of Seattle: Catherine Wendland et al.</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City of Burien: Dan O’Brien, Paige Morris</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City of SeaTac: Dan Smith</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Port of Seattle: Josh Feigin, Sarah Cox</a:t>
            </a:r>
          </a:p>
          <a:p>
            <a:pPr marL="285750" indent="-285750">
              <a:spcAft>
                <a:spcPts val="600"/>
              </a:spcAft>
              <a:buFont typeface="Wingdings" panose="05000000000000000000" pitchFamily="2" charset="2"/>
              <a:buChar char="§"/>
            </a:pPr>
            <a:r>
              <a:rPr lang="en-US" sz="2200" dirty="0">
                <a:ea typeface="Times New Roman" panose="02020603050405020304" pitchFamily="18" charset="0"/>
                <a:cs typeface="Times New Roman" panose="02020603050405020304" pitchFamily="18" charset="0"/>
              </a:rPr>
              <a:t>City of Normandy Park: Amanda Leon</a:t>
            </a:r>
          </a:p>
        </p:txBody>
      </p:sp>
      <p:sp>
        <p:nvSpPr>
          <p:cNvPr id="5" name="Slide Number Placeholder 8">
            <a:extLst>
              <a:ext uri="{FF2B5EF4-FFF2-40B4-BE49-F238E27FC236}">
                <a16:creationId xmlns:a16="http://schemas.microsoft.com/office/drawing/2014/main" id="{A60ABC32-36DD-40EA-B38D-F6EBFBC00214}"/>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17</a:t>
            </a:fld>
            <a:endParaRPr lang="en-US" sz="1600" dirty="0">
              <a:solidFill>
                <a:schemeClr val="tx1"/>
              </a:solidFill>
            </a:endParaRPr>
          </a:p>
        </p:txBody>
      </p:sp>
      <p:sp>
        <p:nvSpPr>
          <p:cNvPr id="6" name="Rectangle 16">
            <a:extLst>
              <a:ext uri="{FF2B5EF4-FFF2-40B4-BE49-F238E27FC236}">
                <a16:creationId xmlns:a16="http://schemas.microsoft.com/office/drawing/2014/main" id="{45ED3273-3C58-47F2-9E04-E9D85CF22574}"/>
              </a:ext>
            </a:extLst>
          </p:cNvPr>
          <p:cNvSpPr>
            <a:spLocks noChangeArrowheads="1"/>
          </p:cNvSpPr>
          <p:nvPr/>
        </p:nvSpPr>
        <p:spPr bwMode="auto">
          <a:xfrm>
            <a:off x="86215" y="6586495"/>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900" dirty="0"/>
              <a:t>US EPA Office of Research and Development</a:t>
            </a:r>
          </a:p>
          <a:p>
            <a:pPr>
              <a:lnSpc>
                <a:spcPct val="90000"/>
              </a:lnSpc>
            </a:pPr>
            <a:r>
              <a:rPr lang="en-US" sz="900" dirty="0"/>
              <a:t>Center for Public Health and Environmental Assessment, Pacific Ecological Systems Division</a:t>
            </a:r>
          </a:p>
        </p:txBody>
      </p:sp>
    </p:spTree>
    <p:extLst>
      <p:ext uri="{BB962C8B-B14F-4D97-AF65-F5344CB8AC3E}">
        <p14:creationId xmlns:p14="http://schemas.microsoft.com/office/powerpoint/2010/main" val="1009862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779CA2E-67D3-427D-9409-E2423CD40E46}"/>
              </a:ext>
            </a:extLst>
          </p:cNvPr>
          <p:cNvSpPr txBox="1"/>
          <p:nvPr/>
        </p:nvSpPr>
        <p:spPr>
          <a:xfrm>
            <a:off x="1216930" y="2289976"/>
            <a:ext cx="9771458" cy="2062103"/>
          </a:xfrm>
          <a:prstGeom prst="rect">
            <a:avLst/>
          </a:prstGeom>
          <a:noFill/>
        </p:spPr>
        <p:txBody>
          <a:bodyPr wrap="none" rtlCol="0">
            <a:spAutoFit/>
          </a:bodyPr>
          <a:lstStyle/>
          <a:p>
            <a:pPr algn="ctr"/>
            <a:r>
              <a:rPr lang="en-US" sz="4800" dirty="0">
                <a:solidFill>
                  <a:schemeClr val="bg1"/>
                </a:solidFill>
              </a:rPr>
              <a:t>Animated Slides…</a:t>
            </a:r>
          </a:p>
          <a:p>
            <a:pPr marL="685800" indent="-685800">
              <a:buFont typeface="Arial" panose="020B0604020202020204" pitchFamily="34" charset="0"/>
              <a:buChar char="•"/>
            </a:pPr>
            <a:r>
              <a:rPr lang="en-US" sz="4000" dirty="0">
                <a:solidFill>
                  <a:schemeClr val="bg1"/>
                </a:solidFill>
              </a:rPr>
              <a:t>Use Slide Show View to see animation</a:t>
            </a:r>
          </a:p>
          <a:p>
            <a:pPr marL="685800" indent="-685800">
              <a:buFont typeface="Arial" panose="020B0604020202020204" pitchFamily="34" charset="0"/>
              <a:buChar char="•"/>
            </a:pPr>
            <a:r>
              <a:rPr lang="en-US" sz="4000" dirty="0">
                <a:solidFill>
                  <a:schemeClr val="bg1"/>
                </a:solidFill>
              </a:rPr>
              <a:t>Use Normal View to see explanatory Notes</a:t>
            </a:r>
            <a:endParaRPr lang="en-US" sz="3600" dirty="0">
              <a:solidFill>
                <a:schemeClr val="bg1"/>
              </a:solidFill>
            </a:endParaRPr>
          </a:p>
        </p:txBody>
      </p:sp>
    </p:spTree>
    <p:extLst>
      <p:ext uri="{BB962C8B-B14F-4D97-AF65-F5344CB8AC3E}">
        <p14:creationId xmlns:p14="http://schemas.microsoft.com/office/powerpoint/2010/main" val="46057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52459-1245-4F29-9F83-F9F81878CAE1}"/>
              </a:ext>
            </a:extLst>
          </p:cNvPr>
          <p:cNvPicPr>
            <a:picLocks noChangeAspect="1"/>
          </p:cNvPicPr>
          <p:nvPr/>
        </p:nvPicPr>
        <p:blipFill>
          <a:blip r:embed="rId3"/>
          <a:stretch>
            <a:fillRect/>
          </a:stretch>
        </p:blipFill>
        <p:spPr>
          <a:xfrm>
            <a:off x="219796" y="1775958"/>
            <a:ext cx="6936845" cy="4595659"/>
          </a:xfrm>
          <a:prstGeom prst="rect">
            <a:avLst/>
          </a:prstGeom>
        </p:spPr>
      </p:pic>
      <p:pic>
        <p:nvPicPr>
          <p:cNvPr id="7" name="Picture 6">
            <a:extLst>
              <a:ext uri="{FF2B5EF4-FFF2-40B4-BE49-F238E27FC236}">
                <a16:creationId xmlns:a16="http://schemas.microsoft.com/office/drawing/2014/main" id="{278F2084-87DE-48DE-98F2-98B94971E543}"/>
              </a:ext>
            </a:extLst>
          </p:cNvPr>
          <p:cNvPicPr>
            <a:picLocks noChangeAspect="1"/>
          </p:cNvPicPr>
          <p:nvPr/>
        </p:nvPicPr>
        <p:blipFill>
          <a:blip r:embed="rId4"/>
          <a:stretch>
            <a:fillRect/>
          </a:stretch>
        </p:blipFill>
        <p:spPr>
          <a:xfrm>
            <a:off x="7431933" y="218623"/>
            <a:ext cx="4406144" cy="6503535"/>
          </a:xfrm>
          <a:prstGeom prst="rect">
            <a:avLst/>
          </a:prstGeom>
        </p:spPr>
      </p:pic>
      <p:sp>
        <p:nvSpPr>
          <p:cNvPr id="8" name="TextBox 7">
            <a:extLst>
              <a:ext uri="{FF2B5EF4-FFF2-40B4-BE49-F238E27FC236}">
                <a16:creationId xmlns:a16="http://schemas.microsoft.com/office/drawing/2014/main" id="{AC5439F3-F048-4E21-A27E-47D46E75044F}"/>
              </a:ext>
            </a:extLst>
          </p:cNvPr>
          <p:cNvSpPr txBox="1"/>
          <p:nvPr/>
        </p:nvSpPr>
        <p:spPr>
          <a:xfrm>
            <a:off x="332688" y="186286"/>
            <a:ext cx="5153142" cy="1323439"/>
          </a:xfrm>
          <a:prstGeom prst="rect">
            <a:avLst/>
          </a:prstGeom>
          <a:noFill/>
        </p:spPr>
        <p:txBody>
          <a:bodyPr wrap="none" rtlCol="0">
            <a:spAutoFit/>
          </a:bodyPr>
          <a:lstStyle/>
          <a:p>
            <a:r>
              <a:rPr lang="en-US" sz="4000" i="1" dirty="0">
                <a:solidFill>
                  <a:schemeClr val="accent1"/>
                </a:solidFill>
              </a:rPr>
              <a:t>What’s killing the coho?</a:t>
            </a:r>
          </a:p>
          <a:p>
            <a:r>
              <a:rPr lang="en-US" sz="4000" i="1" dirty="0">
                <a:solidFill>
                  <a:schemeClr val="accent1"/>
                </a:solidFill>
              </a:rPr>
              <a:t>A decades-long mystery</a:t>
            </a:r>
          </a:p>
        </p:txBody>
      </p:sp>
      <p:sp>
        <p:nvSpPr>
          <p:cNvPr id="13" name="Slide Number Placeholder 8">
            <a:extLst>
              <a:ext uri="{FF2B5EF4-FFF2-40B4-BE49-F238E27FC236}">
                <a16:creationId xmlns:a16="http://schemas.microsoft.com/office/drawing/2014/main" id="{0F3A3E3D-EA95-402A-BA66-C551E169D8CB}"/>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3</a:t>
            </a:fld>
            <a:endParaRPr lang="en-US" sz="1600" dirty="0">
              <a:solidFill>
                <a:schemeClr val="tx1"/>
              </a:solidFill>
            </a:endParaRPr>
          </a:p>
        </p:txBody>
      </p:sp>
      <p:sp>
        <p:nvSpPr>
          <p:cNvPr id="15" name="Rectangle 16">
            <a:extLst>
              <a:ext uri="{FF2B5EF4-FFF2-40B4-BE49-F238E27FC236}">
                <a16:creationId xmlns:a16="http://schemas.microsoft.com/office/drawing/2014/main" id="{AF0860D9-FBF2-46FC-9AE4-B58BEBBF7969}"/>
              </a:ext>
            </a:extLst>
          </p:cNvPr>
          <p:cNvSpPr>
            <a:spLocks noChangeArrowheads="1"/>
          </p:cNvSpPr>
          <p:nvPr/>
        </p:nvSpPr>
        <p:spPr bwMode="auto">
          <a:xfrm>
            <a:off x="55221" y="6637850"/>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spTree>
    <p:extLst>
      <p:ext uri="{BB962C8B-B14F-4D97-AF65-F5344CB8AC3E}">
        <p14:creationId xmlns:p14="http://schemas.microsoft.com/office/powerpoint/2010/main" val="17359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4A10C5A-7462-4404-A6A4-FACF83BDE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92" y="218724"/>
            <a:ext cx="10270273" cy="6255626"/>
          </a:xfrm>
          <a:prstGeom prst="rect">
            <a:avLst/>
          </a:prstGeom>
        </p:spPr>
      </p:pic>
      <p:sp>
        <p:nvSpPr>
          <p:cNvPr id="38" name="TextBox 37">
            <a:extLst>
              <a:ext uri="{FF2B5EF4-FFF2-40B4-BE49-F238E27FC236}">
                <a16:creationId xmlns:a16="http://schemas.microsoft.com/office/drawing/2014/main" id="{8C84DA59-D23C-42A5-BD29-67A07F04C6CD}"/>
              </a:ext>
            </a:extLst>
          </p:cNvPr>
          <p:cNvSpPr txBox="1"/>
          <p:nvPr/>
        </p:nvSpPr>
        <p:spPr>
          <a:xfrm>
            <a:off x="163465" y="2840232"/>
            <a:ext cx="11834457" cy="1231106"/>
          </a:xfrm>
          <a:prstGeom prst="rect">
            <a:avLst/>
          </a:prstGeom>
          <a:solidFill>
            <a:schemeClr val="accent3">
              <a:lumMod val="20000"/>
              <a:lumOff val="80000"/>
            </a:schemeClr>
          </a:solidFill>
          <a:ln w="57150">
            <a:solidFill>
              <a:schemeClr val="accent1"/>
            </a:solidFill>
          </a:ln>
        </p:spPr>
        <p:txBody>
          <a:bodyPr wrap="none" lIns="182880" tIns="182880" rIns="182880" bIns="182880" rtlCol="0">
            <a:spAutoFit/>
          </a:bodyPr>
          <a:lstStyle/>
          <a:p>
            <a:pPr algn="ctr"/>
            <a:r>
              <a:rPr lang="en-US" sz="2800" b="1" dirty="0"/>
              <a:t>A key demonstration of the effectiveness of green infrastructure treatments, </a:t>
            </a:r>
          </a:p>
          <a:p>
            <a:pPr algn="ctr"/>
            <a:r>
              <a:rPr lang="en-US" sz="2800" b="1" dirty="0"/>
              <a:t>such as rain gardens, bioswales, riparian buffers, pervious pavements…</a:t>
            </a:r>
          </a:p>
        </p:txBody>
      </p:sp>
      <p:sp>
        <p:nvSpPr>
          <p:cNvPr id="8" name="Slide Number Placeholder 8">
            <a:extLst>
              <a:ext uri="{FF2B5EF4-FFF2-40B4-BE49-F238E27FC236}">
                <a16:creationId xmlns:a16="http://schemas.microsoft.com/office/drawing/2014/main" id="{3B3260A9-BBA8-4A66-BAE3-007B706DCA9F}"/>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4</a:t>
            </a:fld>
            <a:endParaRPr lang="en-US" sz="1600" dirty="0">
              <a:solidFill>
                <a:schemeClr val="tx1"/>
              </a:solidFill>
            </a:endParaRPr>
          </a:p>
        </p:txBody>
      </p:sp>
      <p:sp>
        <p:nvSpPr>
          <p:cNvPr id="10" name="Rectangle 16">
            <a:extLst>
              <a:ext uri="{FF2B5EF4-FFF2-40B4-BE49-F238E27FC236}">
                <a16:creationId xmlns:a16="http://schemas.microsoft.com/office/drawing/2014/main" id="{0CCEC78F-439F-4C88-A1E6-38146CFDD5CD}"/>
              </a:ext>
            </a:extLst>
          </p:cNvPr>
          <p:cNvSpPr>
            <a:spLocks noChangeArrowheads="1"/>
          </p:cNvSpPr>
          <p:nvPr/>
        </p:nvSpPr>
        <p:spPr bwMode="auto">
          <a:xfrm>
            <a:off x="74677" y="6637850"/>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700" dirty="0"/>
              <a:t>US EPA Office of Research and Development</a:t>
            </a:r>
          </a:p>
          <a:p>
            <a:pPr>
              <a:lnSpc>
                <a:spcPct val="90000"/>
              </a:lnSpc>
            </a:pPr>
            <a:r>
              <a:rPr lang="en-US" sz="700" dirty="0"/>
              <a:t>Center for Public Health and Environmental Assessment, Pacific Ecological Systems Division</a:t>
            </a:r>
          </a:p>
        </p:txBody>
      </p:sp>
      <p:sp>
        <p:nvSpPr>
          <p:cNvPr id="2" name="TextBox 1">
            <a:extLst>
              <a:ext uri="{FF2B5EF4-FFF2-40B4-BE49-F238E27FC236}">
                <a16:creationId xmlns:a16="http://schemas.microsoft.com/office/drawing/2014/main" id="{2E285CE5-1252-4446-BB0A-78A8BEE645F0}"/>
              </a:ext>
            </a:extLst>
          </p:cNvPr>
          <p:cNvSpPr txBox="1"/>
          <p:nvPr/>
        </p:nvSpPr>
        <p:spPr>
          <a:xfrm>
            <a:off x="2389239" y="6184844"/>
            <a:ext cx="6898299" cy="369332"/>
          </a:xfrm>
          <a:prstGeom prst="rect">
            <a:avLst/>
          </a:prstGeom>
          <a:solidFill>
            <a:schemeClr val="bg1"/>
          </a:solidFill>
        </p:spPr>
        <p:txBody>
          <a:bodyPr wrap="none" rtlCol="0">
            <a:spAutoFit/>
          </a:bodyPr>
          <a:lstStyle/>
          <a:p>
            <a:r>
              <a:rPr lang="en-US" dirty="0">
                <a:hlinkClick r:id="rId4"/>
              </a:rPr>
              <a:t>https://phys.org/news/2015-10-urban-runoff-coho-salmon-simple.html</a:t>
            </a:r>
            <a:endParaRPr lang="en-US" dirty="0"/>
          </a:p>
        </p:txBody>
      </p:sp>
    </p:spTree>
    <p:extLst>
      <p:ext uri="{BB962C8B-B14F-4D97-AF65-F5344CB8AC3E}">
        <p14:creationId xmlns:p14="http://schemas.microsoft.com/office/powerpoint/2010/main" val="27063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C6512F-941D-4F3D-B017-7383461207D3}"/>
              </a:ext>
            </a:extLst>
          </p:cNvPr>
          <p:cNvSpPr txBox="1"/>
          <p:nvPr/>
        </p:nvSpPr>
        <p:spPr>
          <a:xfrm>
            <a:off x="470251" y="497689"/>
            <a:ext cx="7566880" cy="769441"/>
          </a:xfrm>
          <a:prstGeom prst="rect">
            <a:avLst/>
          </a:prstGeom>
          <a:noFill/>
        </p:spPr>
        <p:txBody>
          <a:bodyPr wrap="none" rtlCol="0">
            <a:spAutoFit/>
          </a:bodyPr>
          <a:lstStyle/>
          <a:p>
            <a:r>
              <a:rPr lang="en-US" sz="4400" i="1" dirty="0">
                <a:solidFill>
                  <a:schemeClr val="accent1"/>
                </a:solidFill>
              </a:rPr>
              <a:t>Mystery Solved…Tian et al. 2020</a:t>
            </a:r>
          </a:p>
        </p:txBody>
      </p:sp>
      <p:sp>
        <p:nvSpPr>
          <p:cNvPr id="13" name="Slide Number Placeholder 8">
            <a:extLst>
              <a:ext uri="{FF2B5EF4-FFF2-40B4-BE49-F238E27FC236}">
                <a16:creationId xmlns:a16="http://schemas.microsoft.com/office/drawing/2014/main" id="{3E4D5F83-388F-4CD4-9A2E-A1B54D127016}"/>
              </a:ext>
            </a:extLst>
          </p:cNvPr>
          <p:cNvSpPr txBox="1">
            <a:spLocks/>
          </p:cNvSpPr>
          <p:nvPr/>
        </p:nvSpPr>
        <p:spPr>
          <a:xfrm>
            <a:off x="11721449" y="6533048"/>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5</a:t>
            </a:fld>
            <a:endParaRPr lang="en-US" sz="1600" dirty="0">
              <a:solidFill>
                <a:schemeClr val="tx1"/>
              </a:solidFill>
            </a:endParaRPr>
          </a:p>
        </p:txBody>
      </p:sp>
      <p:sp>
        <p:nvSpPr>
          <p:cNvPr id="14" name="Rectangle 16">
            <a:extLst>
              <a:ext uri="{FF2B5EF4-FFF2-40B4-BE49-F238E27FC236}">
                <a16:creationId xmlns:a16="http://schemas.microsoft.com/office/drawing/2014/main" id="{FE17ECA0-6AC4-4E54-81B9-DAABC8A9E975}"/>
              </a:ext>
            </a:extLst>
          </p:cNvPr>
          <p:cNvSpPr>
            <a:spLocks noChangeArrowheads="1"/>
          </p:cNvSpPr>
          <p:nvPr/>
        </p:nvSpPr>
        <p:spPr bwMode="auto">
          <a:xfrm>
            <a:off x="64949" y="6618394"/>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pic>
        <p:nvPicPr>
          <p:cNvPr id="11" name="Picture 10">
            <a:extLst>
              <a:ext uri="{FF2B5EF4-FFF2-40B4-BE49-F238E27FC236}">
                <a16:creationId xmlns:a16="http://schemas.microsoft.com/office/drawing/2014/main" id="{8F055FB2-B767-4C53-ABB7-40A69B80DA81}"/>
              </a:ext>
            </a:extLst>
          </p:cNvPr>
          <p:cNvPicPr>
            <a:picLocks noChangeAspect="1"/>
          </p:cNvPicPr>
          <p:nvPr/>
        </p:nvPicPr>
        <p:blipFill>
          <a:blip r:embed="rId3"/>
          <a:stretch>
            <a:fillRect/>
          </a:stretch>
        </p:blipFill>
        <p:spPr>
          <a:xfrm>
            <a:off x="470251" y="1724951"/>
            <a:ext cx="11050240" cy="4101983"/>
          </a:xfrm>
          <a:prstGeom prst="rect">
            <a:avLst/>
          </a:prstGeom>
        </p:spPr>
      </p:pic>
    </p:spTree>
    <p:extLst>
      <p:ext uri="{BB962C8B-B14F-4D97-AF65-F5344CB8AC3E}">
        <p14:creationId xmlns:p14="http://schemas.microsoft.com/office/powerpoint/2010/main" val="240471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AC8301-7358-4ACE-9246-D5B0CE86B1ED}"/>
              </a:ext>
            </a:extLst>
          </p:cNvPr>
          <p:cNvSpPr/>
          <p:nvPr/>
        </p:nvSpPr>
        <p:spPr>
          <a:xfrm>
            <a:off x="0" y="4824"/>
            <a:ext cx="6356555"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8C3AC53-8CA0-49D0-A306-30B50D71A0E9}"/>
              </a:ext>
            </a:extLst>
          </p:cNvPr>
          <p:cNvSpPr txBox="1"/>
          <p:nvPr/>
        </p:nvSpPr>
        <p:spPr>
          <a:xfrm>
            <a:off x="179444" y="426788"/>
            <a:ext cx="6283589" cy="707886"/>
          </a:xfrm>
          <a:prstGeom prst="rect">
            <a:avLst/>
          </a:prstGeom>
          <a:noFill/>
        </p:spPr>
        <p:txBody>
          <a:bodyPr wrap="square" rtlCol="0">
            <a:spAutoFit/>
          </a:bodyPr>
          <a:lstStyle>
            <a:defPPr>
              <a:defRPr lang="en-US"/>
            </a:defPPr>
            <a:lvl1pPr>
              <a:spcBef>
                <a:spcPts val="400"/>
              </a:spcBef>
              <a:defRPr sz="2400">
                <a:solidFill>
                  <a:srgbClr val="FFFF85"/>
                </a:solidFill>
              </a:defRPr>
            </a:lvl1pPr>
          </a:lstStyle>
          <a:p>
            <a:r>
              <a:rPr lang="en-US" sz="4000" dirty="0"/>
              <a:t>VELMA</a:t>
            </a:r>
            <a:r>
              <a:rPr lang="en-US" sz="2800" dirty="0"/>
              <a:t> </a:t>
            </a:r>
            <a:r>
              <a:rPr lang="en-US" sz="4000" dirty="0"/>
              <a:t>Ecohydrology Model</a:t>
            </a:r>
          </a:p>
        </p:txBody>
      </p:sp>
      <p:sp>
        <p:nvSpPr>
          <p:cNvPr id="16" name="TextBox 15">
            <a:extLst>
              <a:ext uri="{FF2B5EF4-FFF2-40B4-BE49-F238E27FC236}">
                <a16:creationId xmlns:a16="http://schemas.microsoft.com/office/drawing/2014/main" id="{755F5A99-BDCE-4196-9164-597C2DF22144}"/>
              </a:ext>
            </a:extLst>
          </p:cNvPr>
          <p:cNvSpPr txBox="1"/>
          <p:nvPr/>
        </p:nvSpPr>
        <p:spPr>
          <a:xfrm>
            <a:off x="-29953" y="1368379"/>
            <a:ext cx="5944181" cy="4878259"/>
          </a:xfrm>
          <a:prstGeom prst="rect">
            <a:avLst/>
          </a:prstGeom>
          <a:noFill/>
        </p:spPr>
        <p:txBody>
          <a:bodyPr wrap="square" rtlCol="0">
            <a:spAutoFit/>
          </a:bodyPr>
          <a:lstStyle>
            <a:defPPr>
              <a:defRPr lang="en-US"/>
            </a:defPPr>
            <a:lvl1pPr marL="342900" lvl="0" indent="-342900">
              <a:buClr>
                <a:schemeClr val="bg1"/>
              </a:buClr>
              <a:buFont typeface="Wingdings" panose="05000000000000000000" pitchFamily="2" charset="2"/>
              <a:buChar char="v"/>
              <a:defRPr sz="2400">
                <a:solidFill>
                  <a:srgbClr val="FFFF85"/>
                </a:solidFill>
              </a:defRPr>
            </a:lvl1pPr>
            <a:lvl2pPr marL="569913" lvl="1" indent="-222250">
              <a:spcBef>
                <a:spcPts val="300"/>
              </a:spcBef>
              <a:buClr>
                <a:schemeClr val="bg1"/>
              </a:buClr>
              <a:buFont typeface="Wingdings" panose="05000000000000000000" pitchFamily="2" charset="2"/>
              <a:buChar char="§"/>
              <a:defRPr sz="2400" b="1" i="1">
                <a:solidFill>
                  <a:schemeClr val="accent1">
                    <a:lumMod val="60000"/>
                    <a:lumOff val="40000"/>
                  </a:schemeClr>
                </a:solidFill>
              </a:defRPr>
            </a:lvl2pPr>
          </a:lstStyle>
          <a:p>
            <a:pPr lvl="1">
              <a:spcAft>
                <a:spcPts val="1800"/>
              </a:spcAft>
            </a:pPr>
            <a:r>
              <a:rPr lang="en-US" sz="2800" i="0" dirty="0">
                <a:solidFill>
                  <a:schemeClr val="bg1"/>
                </a:solidFill>
              </a:rPr>
              <a:t>Estimate</a:t>
            </a:r>
            <a:r>
              <a:rPr lang="en-US" sz="2800" b="0" i="0" dirty="0">
                <a:solidFill>
                  <a:schemeClr val="bg1"/>
                </a:solidFill>
              </a:rPr>
              <a:t>:</a:t>
            </a:r>
            <a:r>
              <a:rPr lang="en-US" b="0" i="0" dirty="0">
                <a:solidFill>
                  <a:schemeClr val="bg1"/>
                </a:solidFill>
              </a:rPr>
              <a:t> Contaminant Fate and Transport in Urban and Rural Watersheds:</a:t>
            </a:r>
            <a:r>
              <a:rPr lang="en-US" b="0" i="0" dirty="0">
                <a:solidFill>
                  <a:schemeClr val="bg1"/>
                </a:solidFill>
                <a:sym typeface="Wingdings" panose="05000000000000000000" pitchFamily="2" charset="2"/>
              </a:rPr>
              <a:t>  </a:t>
            </a:r>
            <a:r>
              <a:rPr lang="en-US" b="0" i="0" dirty="0">
                <a:solidFill>
                  <a:schemeClr val="bg1"/>
                </a:solidFill>
              </a:rPr>
              <a:t>Organics, Nutrients, Metals</a:t>
            </a:r>
          </a:p>
          <a:p>
            <a:pPr lvl="1">
              <a:spcAft>
                <a:spcPts val="1800"/>
              </a:spcAft>
            </a:pPr>
            <a:r>
              <a:rPr lang="en-US" sz="2800" i="0" dirty="0">
                <a:solidFill>
                  <a:schemeClr val="bg1"/>
                </a:solidFill>
              </a:rPr>
              <a:t>Inform</a:t>
            </a:r>
            <a:r>
              <a:rPr lang="en-US" sz="2800" b="0" i="0" dirty="0">
                <a:solidFill>
                  <a:schemeClr val="bg1"/>
                </a:solidFill>
              </a:rPr>
              <a:t>:</a:t>
            </a:r>
            <a:r>
              <a:rPr lang="en-US" b="0" i="0" dirty="0">
                <a:solidFill>
                  <a:schemeClr val="bg1"/>
                </a:solidFill>
              </a:rPr>
              <a:t> Options for Reducing Toxic Chemicals in Stormwater Via Green and Gray Infrastructure</a:t>
            </a:r>
          </a:p>
          <a:p>
            <a:pPr lvl="1">
              <a:spcAft>
                <a:spcPts val="1800"/>
              </a:spcAft>
            </a:pPr>
            <a:r>
              <a:rPr lang="en-US" sz="2800" i="0" dirty="0">
                <a:solidFill>
                  <a:schemeClr val="bg1"/>
                </a:solidFill>
              </a:rPr>
              <a:t>Support</a:t>
            </a:r>
            <a:r>
              <a:rPr lang="en-US" sz="2800" b="0" i="0" dirty="0">
                <a:solidFill>
                  <a:schemeClr val="bg1"/>
                </a:solidFill>
              </a:rPr>
              <a:t>:</a:t>
            </a:r>
            <a:r>
              <a:rPr lang="en-US" b="0" i="0" dirty="0">
                <a:solidFill>
                  <a:schemeClr val="bg1"/>
                </a:solidFill>
              </a:rPr>
              <a:t> Clean Water Act, CERCLA, National Pollutant Discharge Elimination System, Endangered Species Act, H.R.4266-Clean Water Through Green Infrastructure Act </a:t>
            </a:r>
          </a:p>
        </p:txBody>
      </p:sp>
      <p:grpSp>
        <p:nvGrpSpPr>
          <p:cNvPr id="11" name="Group 10">
            <a:extLst>
              <a:ext uri="{FF2B5EF4-FFF2-40B4-BE49-F238E27FC236}">
                <a16:creationId xmlns:a16="http://schemas.microsoft.com/office/drawing/2014/main" id="{E5596708-76E5-423F-A30B-6824AEEAC838}"/>
              </a:ext>
            </a:extLst>
          </p:cNvPr>
          <p:cNvGrpSpPr/>
          <p:nvPr/>
        </p:nvGrpSpPr>
        <p:grpSpPr>
          <a:xfrm>
            <a:off x="7177547" y="489461"/>
            <a:ext cx="4424595" cy="6125543"/>
            <a:chOff x="8795266" y="1407467"/>
            <a:chExt cx="3106024" cy="4847949"/>
          </a:xfrm>
        </p:grpSpPr>
        <p:sp>
          <p:nvSpPr>
            <p:cNvPr id="13" name="Rectangle 12">
              <a:extLst>
                <a:ext uri="{FF2B5EF4-FFF2-40B4-BE49-F238E27FC236}">
                  <a16:creationId xmlns:a16="http://schemas.microsoft.com/office/drawing/2014/main" id="{EE76C3D4-6A86-410A-8184-7912AB84317B}"/>
                </a:ext>
              </a:extLst>
            </p:cNvPr>
            <p:cNvSpPr/>
            <p:nvPr/>
          </p:nvSpPr>
          <p:spPr>
            <a:xfrm>
              <a:off x="8795266" y="5301224"/>
              <a:ext cx="3091959" cy="943368"/>
            </a:xfrm>
            <a:prstGeom prst="rect">
              <a:avLst/>
            </a:prstGeom>
            <a:solidFill>
              <a:srgbClr val="00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404B3AF-6672-420C-B5A9-A441486EB759}"/>
                </a:ext>
              </a:extLst>
            </p:cNvPr>
            <p:cNvGrpSpPr/>
            <p:nvPr/>
          </p:nvGrpSpPr>
          <p:grpSpPr>
            <a:xfrm>
              <a:off x="8795266" y="1407467"/>
              <a:ext cx="3106024" cy="4847949"/>
              <a:chOff x="8802090" y="1407467"/>
              <a:chExt cx="3106024" cy="4847949"/>
            </a:xfrm>
          </p:grpSpPr>
          <p:sp>
            <p:nvSpPr>
              <p:cNvPr id="19" name="Rectangle 18">
                <a:extLst>
                  <a:ext uri="{FF2B5EF4-FFF2-40B4-BE49-F238E27FC236}">
                    <a16:creationId xmlns:a16="http://schemas.microsoft.com/office/drawing/2014/main" id="{0AABAA81-2457-45C6-87A3-8471FD5A5B70}"/>
                  </a:ext>
                </a:extLst>
              </p:cNvPr>
              <p:cNvSpPr/>
              <p:nvPr/>
            </p:nvSpPr>
            <p:spPr>
              <a:xfrm>
                <a:off x="8816155" y="5305438"/>
                <a:ext cx="3091959" cy="949978"/>
              </a:xfrm>
              <a:prstGeom prst="rect">
                <a:avLst/>
              </a:prstGeom>
            </p:spPr>
            <p:txBody>
              <a:bodyPr wrap="square">
                <a:spAutoFit/>
              </a:bodyPr>
              <a:lstStyle/>
              <a:p>
                <a:pPr lvl="0">
                  <a:spcBef>
                    <a:spcPts val="600"/>
                  </a:spcBef>
                  <a:spcAft>
                    <a:spcPts val="1200"/>
                  </a:spcAft>
                </a:pPr>
                <a:r>
                  <a:rPr lang="en-US" dirty="0">
                    <a:solidFill>
                      <a:schemeClr val="bg1"/>
                    </a:solidFill>
                    <a:effectLst>
                      <a:outerShdw blurRad="38100" dist="38100" dir="2700000" algn="tl">
                        <a:srgbClr val="000000">
                          <a:alpha val="43137"/>
                        </a:srgbClr>
                      </a:outerShdw>
                    </a:effectLst>
                    <a:ea typeface="+mj-ea"/>
                    <a:cs typeface="+mj-cs"/>
                  </a:rPr>
                  <a:t>VELMA v2.1 </a:t>
                </a:r>
                <a:r>
                  <a:rPr lang="en-US">
                    <a:solidFill>
                      <a:schemeClr val="bg1"/>
                    </a:solidFill>
                    <a:effectLst>
                      <a:outerShdw blurRad="38100" dist="38100" dir="2700000" algn="tl">
                        <a:srgbClr val="000000">
                          <a:alpha val="43137"/>
                        </a:srgbClr>
                      </a:outerShdw>
                    </a:effectLst>
                    <a:ea typeface="+mj-ea"/>
                    <a:cs typeface="+mj-cs"/>
                  </a:rPr>
                  <a:t>includes open-source </a:t>
                </a:r>
                <a:r>
                  <a:rPr lang="en-US" dirty="0">
                    <a:solidFill>
                      <a:schemeClr val="bg1"/>
                    </a:solidFill>
                    <a:effectLst>
                      <a:outerShdw blurRad="38100" dist="38100" dir="2700000" algn="tl">
                        <a:srgbClr val="000000">
                          <a:alpha val="43137"/>
                        </a:srgbClr>
                      </a:outerShdw>
                    </a:effectLst>
                    <a:ea typeface="+mj-ea"/>
                    <a:cs typeface="+mj-cs"/>
                  </a:rPr>
                  <a:t>software, user manual and demos quantifying contaminant fate and transport &amp; mitigation strategies</a:t>
                </a:r>
                <a:endParaRPr lang="en-US" dirty="0">
                  <a:solidFill>
                    <a:schemeClr val="bg1"/>
                  </a:solidFill>
                  <a:effectLst>
                    <a:outerShdw blurRad="38100" dist="38100" dir="2700000" algn="tl">
                      <a:srgbClr val="000000">
                        <a:alpha val="43137"/>
                      </a:srgbClr>
                    </a:outerShdw>
                  </a:effectLst>
                  <a:cs typeface="Times New Roman" pitchFamily="18" charset="0"/>
                </a:endParaRPr>
              </a:p>
            </p:txBody>
          </p:sp>
          <p:pic>
            <p:nvPicPr>
              <p:cNvPr id="20" name="Picture 19">
                <a:extLst>
                  <a:ext uri="{FF2B5EF4-FFF2-40B4-BE49-F238E27FC236}">
                    <a16:creationId xmlns:a16="http://schemas.microsoft.com/office/drawing/2014/main" id="{2EBF5DC4-DB24-49C0-9F04-6CD724BC0ED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02090" y="1407467"/>
                <a:ext cx="3095138" cy="3897971"/>
              </a:xfrm>
              <a:prstGeom prst="rect">
                <a:avLst/>
              </a:prstGeom>
            </p:spPr>
          </p:pic>
        </p:grpSp>
      </p:grpSp>
      <p:pic>
        <p:nvPicPr>
          <p:cNvPr id="21" name="Picture 20">
            <a:extLst>
              <a:ext uri="{FF2B5EF4-FFF2-40B4-BE49-F238E27FC236}">
                <a16:creationId xmlns:a16="http://schemas.microsoft.com/office/drawing/2014/main" id="{16066BF2-5B03-4899-8F44-DAC7DDCA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833" y="336807"/>
            <a:ext cx="4452309" cy="5070004"/>
          </a:xfrm>
          <a:prstGeom prst="rect">
            <a:avLst/>
          </a:prstGeom>
          <a:ln>
            <a:noFill/>
          </a:ln>
        </p:spPr>
      </p:pic>
      <p:sp>
        <p:nvSpPr>
          <p:cNvPr id="29" name="Slide Number Placeholder 8">
            <a:extLst>
              <a:ext uri="{FF2B5EF4-FFF2-40B4-BE49-F238E27FC236}">
                <a16:creationId xmlns:a16="http://schemas.microsoft.com/office/drawing/2014/main" id="{BE69A3C1-2766-4C40-B30F-88B481BE752A}"/>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6</a:t>
            </a:fld>
            <a:endParaRPr lang="en-US" sz="1600" dirty="0">
              <a:solidFill>
                <a:schemeClr val="tx1"/>
              </a:solidFill>
            </a:endParaRPr>
          </a:p>
        </p:txBody>
      </p:sp>
      <p:sp>
        <p:nvSpPr>
          <p:cNvPr id="23" name="Rectangle 16">
            <a:extLst>
              <a:ext uri="{FF2B5EF4-FFF2-40B4-BE49-F238E27FC236}">
                <a16:creationId xmlns:a16="http://schemas.microsoft.com/office/drawing/2014/main" id="{58978C29-D4A8-40B9-8EA1-B291039E13E8}"/>
              </a:ext>
            </a:extLst>
          </p:cNvPr>
          <p:cNvSpPr>
            <a:spLocks noChangeArrowheads="1"/>
          </p:cNvSpPr>
          <p:nvPr/>
        </p:nvSpPr>
        <p:spPr bwMode="auto">
          <a:xfrm>
            <a:off x="74677" y="6540570"/>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900" dirty="0">
                <a:solidFill>
                  <a:schemeClr val="bg1"/>
                </a:solidFill>
              </a:rPr>
              <a:t>US EPA Office of Research and Development</a:t>
            </a:r>
            <a:endParaRPr lang="en-US" sz="900" dirty="0"/>
          </a:p>
          <a:p>
            <a:pPr>
              <a:lnSpc>
                <a:spcPct val="90000"/>
              </a:lnSpc>
            </a:pPr>
            <a:r>
              <a:rPr lang="en-US" sz="900" dirty="0">
                <a:solidFill>
                  <a:schemeClr val="bg1"/>
                </a:solidFill>
              </a:rPr>
              <a:t>Center for Public Health and Environmental Assessment, Pacific Ecological Systems Division</a:t>
            </a:r>
          </a:p>
        </p:txBody>
      </p:sp>
    </p:spTree>
    <p:extLst>
      <p:ext uri="{BB962C8B-B14F-4D97-AF65-F5344CB8AC3E}">
        <p14:creationId xmlns:p14="http://schemas.microsoft.com/office/powerpoint/2010/main" val="196868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F_GrabSampleComparisonVideo_2019">
            <a:hlinkClick r:id="" action="ppaction://media"/>
            <a:extLst>
              <a:ext uri="{FF2B5EF4-FFF2-40B4-BE49-F238E27FC236}">
                <a16:creationId xmlns:a16="http://schemas.microsoft.com/office/drawing/2014/main" id="{F2EE236E-3569-4D8D-AFAB-17A3EB3E1A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101" r="26616"/>
          <a:stretch/>
        </p:blipFill>
        <p:spPr>
          <a:xfrm>
            <a:off x="661018" y="0"/>
            <a:ext cx="6009202" cy="6858000"/>
          </a:xfrm>
          <a:prstGeom prst="rect">
            <a:avLst/>
          </a:prstGeom>
        </p:spPr>
      </p:pic>
      <p:pic>
        <p:nvPicPr>
          <p:cNvPr id="10" name="Picture 9">
            <a:extLst>
              <a:ext uri="{FF2B5EF4-FFF2-40B4-BE49-F238E27FC236}">
                <a16:creationId xmlns:a16="http://schemas.microsoft.com/office/drawing/2014/main" id="{BB064C5B-3845-4453-B0D4-8D10534336A0}"/>
              </a:ext>
            </a:extLst>
          </p:cNvPr>
          <p:cNvPicPr>
            <a:picLocks noChangeAspect="1"/>
          </p:cNvPicPr>
          <p:nvPr/>
        </p:nvPicPr>
        <p:blipFill rotWithShape="1">
          <a:blip r:embed="rId6"/>
          <a:srcRect t="51455"/>
          <a:stretch/>
        </p:blipFill>
        <p:spPr>
          <a:xfrm>
            <a:off x="7239000" y="68827"/>
            <a:ext cx="4291982" cy="670130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57D81E9F-D855-4605-A88E-BF1E96DFDDB8}"/>
              </a:ext>
            </a:extLst>
          </p:cNvPr>
          <p:cNvSpPr txBox="1"/>
          <p:nvPr/>
        </p:nvSpPr>
        <p:spPr>
          <a:xfrm>
            <a:off x="5959768" y="3676650"/>
            <a:ext cx="593432" cy="369332"/>
          </a:xfrm>
          <a:prstGeom prst="rect">
            <a:avLst/>
          </a:prstGeom>
          <a:solidFill>
            <a:schemeClr val="tx1"/>
          </a:solidFill>
        </p:spPr>
        <p:txBody>
          <a:bodyPr wrap="none" rtlCol="0">
            <a:spAutoFit/>
          </a:bodyPr>
          <a:lstStyle/>
          <a:p>
            <a:r>
              <a:rPr lang="en-US" dirty="0">
                <a:solidFill>
                  <a:schemeClr val="bg1"/>
                </a:solidFill>
              </a:rPr>
              <a:t>0.05</a:t>
            </a:r>
          </a:p>
        </p:txBody>
      </p:sp>
      <p:sp>
        <p:nvSpPr>
          <p:cNvPr id="12" name="TextBox 11">
            <a:extLst>
              <a:ext uri="{FF2B5EF4-FFF2-40B4-BE49-F238E27FC236}">
                <a16:creationId xmlns:a16="http://schemas.microsoft.com/office/drawing/2014/main" id="{ADAF7534-025F-4595-884F-069E9FD3F65B}"/>
              </a:ext>
            </a:extLst>
          </p:cNvPr>
          <p:cNvSpPr txBox="1"/>
          <p:nvPr/>
        </p:nvSpPr>
        <p:spPr>
          <a:xfrm>
            <a:off x="5959769" y="4981575"/>
            <a:ext cx="710451" cy="369332"/>
          </a:xfrm>
          <a:prstGeom prst="rect">
            <a:avLst/>
          </a:prstGeom>
          <a:solidFill>
            <a:schemeClr val="tx1"/>
          </a:solidFill>
        </p:spPr>
        <p:txBody>
          <a:bodyPr wrap="none" rtlCol="0">
            <a:spAutoFit/>
          </a:bodyPr>
          <a:lstStyle/>
          <a:p>
            <a:r>
              <a:rPr lang="en-US" dirty="0">
                <a:solidFill>
                  <a:schemeClr val="bg1"/>
                </a:solidFill>
              </a:rPr>
              <a:t>0.025</a:t>
            </a:r>
          </a:p>
        </p:txBody>
      </p:sp>
      <p:sp>
        <p:nvSpPr>
          <p:cNvPr id="13" name="TextBox 12">
            <a:extLst>
              <a:ext uri="{FF2B5EF4-FFF2-40B4-BE49-F238E27FC236}">
                <a16:creationId xmlns:a16="http://schemas.microsoft.com/office/drawing/2014/main" id="{8F3996F5-BC61-441A-994B-4F12EC84963F}"/>
              </a:ext>
            </a:extLst>
          </p:cNvPr>
          <p:cNvSpPr txBox="1"/>
          <p:nvPr/>
        </p:nvSpPr>
        <p:spPr>
          <a:xfrm>
            <a:off x="5959768" y="6400800"/>
            <a:ext cx="593432" cy="369332"/>
          </a:xfrm>
          <a:prstGeom prst="rect">
            <a:avLst/>
          </a:prstGeom>
          <a:solidFill>
            <a:schemeClr val="tx1"/>
          </a:solidFill>
        </p:spPr>
        <p:txBody>
          <a:bodyPr wrap="none" rtlCol="0">
            <a:spAutoFit/>
          </a:bodyPr>
          <a:lstStyle/>
          <a:p>
            <a:r>
              <a:rPr lang="en-US" dirty="0">
                <a:solidFill>
                  <a:schemeClr val="bg1"/>
                </a:solidFill>
              </a:rPr>
              <a:t>0.00</a:t>
            </a:r>
          </a:p>
        </p:txBody>
      </p:sp>
      <p:sp>
        <p:nvSpPr>
          <p:cNvPr id="14" name="TextBox 13">
            <a:extLst>
              <a:ext uri="{FF2B5EF4-FFF2-40B4-BE49-F238E27FC236}">
                <a16:creationId xmlns:a16="http://schemas.microsoft.com/office/drawing/2014/main" id="{607E3C45-3891-42E6-900E-8C0919E26AA5}"/>
              </a:ext>
            </a:extLst>
          </p:cNvPr>
          <p:cNvSpPr txBox="1"/>
          <p:nvPr/>
        </p:nvSpPr>
        <p:spPr>
          <a:xfrm>
            <a:off x="5593579" y="3326368"/>
            <a:ext cx="1076641" cy="369332"/>
          </a:xfrm>
          <a:prstGeom prst="rect">
            <a:avLst/>
          </a:prstGeom>
          <a:solidFill>
            <a:schemeClr val="tx1"/>
          </a:solidFill>
        </p:spPr>
        <p:txBody>
          <a:bodyPr wrap="none" rtlCol="0">
            <a:spAutoFit/>
          </a:bodyPr>
          <a:lstStyle/>
          <a:p>
            <a:r>
              <a:rPr lang="en-US" dirty="0">
                <a:solidFill>
                  <a:schemeClr val="bg1"/>
                </a:solidFill>
              </a:rPr>
              <a:t>g/m</a:t>
            </a:r>
            <a:r>
              <a:rPr lang="en-US" baseline="30000" dirty="0">
                <a:solidFill>
                  <a:schemeClr val="bg1"/>
                </a:solidFill>
              </a:rPr>
              <a:t>2</a:t>
            </a:r>
            <a:r>
              <a:rPr lang="en-US" dirty="0">
                <a:solidFill>
                  <a:schemeClr val="bg1"/>
                </a:solidFill>
              </a:rPr>
              <a:t>/day</a:t>
            </a:r>
          </a:p>
        </p:txBody>
      </p:sp>
      <p:sp>
        <p:nvSpPr>
          <p:cNvPr id="2" name="TextBox 1">
            <a:extLst>
              <a:ext uri="{FF2B5EF4-FFF2-40B4-BE49-F238E27FC236}">
                <a16:creationId xmlns:a16="http://schemas.microsoft.com/office/drawing/2014/main" id="{C06D87DD-43BD-4740-9938-BE616DEA7063}"/>
              </a:ext>
            </a:extLst>
          </p:cNvPr>
          <p:cNvSpPr txBox="1"/>
          <p:nvPr/>
        </p:nvSpPr>
        <p:spPr>
          <a:xfrm>
            <a:off x="7319714" y="161372"/>
            <a:ext cx="4130554"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Daily 6PPD-quinone </a:t>
            </a:r>
            <a:r>
              <a:rPr lang="en-US" b="1" dirty="0"/>
              <a:t>g/m</a:t>
            </a:r>
            <a:r>
              <a:rPr lang="en-US" b="1" baseline="30000" dirty="0"/>
              <a:t>2</a:t>
            </a:r>
            <a:r>
              <a:rPr lang="en-US" b="1" dirty="0"/>
              <a:t> </a:t>
            </a:r>
            <a:r>
              <a:rPr lang="en-US" sz="1600" dirty="0"/>
              <a:t>based on observed traffic flow patterns (WSDOT + City of Seattle), tire wear particle deposition/km (Kole et al. 2017), and 6PPD concentration in TWP and its conversion </a:t>
            </a:r>
            <a:r>
              <a:rPr lang="en-US" sz="1600"/>
              <a:t>to 6PPD-quinone </a:t>
            </a:r>
            <a:r>
              <a:rPr lang="en-US" sz="1600" dirty="0"/>
              <a:t>(Tian et al. 2020).</a:t>
            </a:r>
          </a:p>
        </p:txBody>
      </p:sp>
      <p:sp>
        <p:nvSpPr>
          <p:cNvPr id="5" name="Rectangle 4">
            <a:extLst>
              <a:ext uri="{FF2B5EF4-FFF2-40B4-BE49-F238E27FC236}">
                <a16:creationId xmlns:a16="http://schemas.microsoft.com/office/drawing/2014/main" id="{EF44652A-369E-45A4-9C74-83B6B4C61861}"/>
              </a:ext>
            </a:extLst>
          </p:cNvPr>
          <p:cNvSpPr/>
          <p:nvPr/>
        </p:nvSpPr>
        <p:spPr>
          <a:xfrm>
            <a:off x="731900" y="68826"/>
            <a:ext cx="1519687"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FF2BC47-3ACD-4615-8B75-16D4CA65925D}"/>
              </a:ext>
            </a:extLst>
          </p:cNvPr>
          <p:cNvSpPr/>
          <p:nvPr/>
        </p:nvSpPr>
        <p:spPr>
          <a:xfrm>
            <a:off x="6670220" y="0"/>
            <a:ext cx="4517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9645C4-1360-4E3C-8228-8B431726EBB9}"/>
              </a:ext>
            </a:extLst>
          </p:cNvPr>
          <p:cNvSpPr txBox="1"/>
          <p:nvPr/>
        </p:nvSpPr>
        <p:spPr>
          <a:xfrm>
            <a:off x="5552855" y="2107288"/>
            <a:ext cx="1569125" cy="1569660"/>
          </a:xfrm>
          <a:prstGeom prst="rect">
            <a:avLst/>
          </a:prstGeom>
          <a:solidFill>
            <a:schemeClr val="tx1"/>
          </a:solidFill>
        </p:spPr>
        <p:txBody>
          <a:bodyPr wrap="square" rtlCol="0">
            <a:spAutoFit/>
          </a:bodyPr>
          <a:lstStyle/>
          <a:p>
            <a:r>
              <a:rPr lang="en-US">
                <a:solidFill>
                  <a:schemeClr val="bg1"/>
                </a:solidFill>
              </a:rPr>
              <a:t>Modeled 6PPD-quinone</a:t>
            </a:r>
            <a:endParaRPr lang="en-US" dirty="0">
              <a:solidFill>
                <a:schemeClr val="bg1"/>
              </a:solidFill>
            </a:endParaRPr>
          </a:p>
          <a:p>
            <a:r>
              <a:rPr lang="en-US" dirty="0">
                <a:solidFill>
                  <a:schemeClr val="bg1"/>
                </a:solidFill>
              </a:rPr>
              <a:t>g/m</a:t>
            </a:r>
            <a:r>
              <a:rPr lang="en-US" baseline="30000" dirty="0">
                <a:solidFill>
                  <a:schemeClr val="bg1"/>
                </a:solidFill>
              </a:rPr>
              <a:t>2</a:t>
            </a:r>
          </a:p>
          <a:p>
            <a:r>
              <a:rPr lang="en-US" sz="1400" dirty="0">
                <a:solidFill>
                  <a:schemeClr val="bg1"/>
                </a:solidFill>
              </a:rPr>
              <a:t>(reflecting balance of deposition &amp; drainage)</a:t>
            </a:r>
          </a:p>
        </p:txBody>
      </p:sp>
      <p:sp>
        <p:nvSpPr>
          <p:cNvPr id="15" name="Slide Number Placeholder 8">
            <a:extLst>
              <a:ext uri="{FF2B5EF4-FFF2-40B4-BE49-F238E27FC236}">
                <a16:creationId xmlns:a16="http://schemas.microsoft.com/office/drawing/2014/main" id="{FF88F9CB-CC0F-456F-83F4-DE3177B52091}"/>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7</a:t>
            </a:fld>
            <a:endParaRPr lang="en-US" sz="1600" dirty="0">
              <a:solidFill>
                <a:schemeClr val="tx1"/>
              </a:solidFill>
            </a:endParaRPr>
          </a:p>
        </p:txBody>
      </p:sp>
    </p:spTree>
    <p:extLst>
      <p:ext uri="{BB962C8B-B14F-4D97-AF65-F5344CB8AC3E}">
        <p14:creationId xmlns:p14="http://schemas.microsoft.com/office/powerpoint/2010/main" val="3343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03E9-AB8C-4EA5-B987-CFC4D6BD67B0}"/>
              </a:ext>
            </a:extLst>
          </p:cNvPr>
          <p:cNvSpPr>
            <a:spLocks noGrp="1"/>
          </p:cNvSpPr>
          <p:nvPr>
            <p:ph type="title"/>
          </p:nvPr>
        </p:nvSpPr>
        <p:spPr>
          <a:xfrm>
            <a:off x="123825" y="132070"/>
            <a:ext cx="10515600" cy="1325563"/>
          </a:xfrm>
        </p:spPr>
        <p:txBody>
          <a:bodyPr>
            <a:normAutofit/>
          </a:bodyPr>
          <a:lstStyle/>
          <a:p>
            <a:r>
              <a:rPr lang="en-US" dirty="0"/>
              <a:t>VELMA: Grid-based Urban Fate and Transport</a:t>
            </a:r>
          </a:p>
        </p:txBody>
      </p:sp>
      <p:cxnSp>
        <p:nvCxnSpPr>
          <p:cNvPr id="11" name="Straight Arrow Connector 10">
            <a:extLst>
              <a:ext uri="{FF2B5EF4-FFF2-40B4-BE49-F238E27FC236}">
                <a16:creationId xmlns:a16="http://schemas.microsoft.com/office/drawing/2014/main" id="{12B0C90C-798C-4A66-9690-CB1A3778E804}"/>
              </a:ext>
            </a:extLst>
          </p:cNvPr>
          <p:cNvCxnSpPr>
            <a:cxnSpLocks/>
          </p:cNvCxnSpPr>
          <p:nvPr/>
        </p:nvCxnSpPr>
        <p:spPr>
          <a:xfrm flipH="1">
            <a:off x="9496425" y="2682448"/>
            <a:ext cx="603330" cy="5644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73D781-98BE-43C2-9A2D-CFCFB5F4AB9F}"/>
              </a:ext>
            </a:extLst>
          </p:cNvPr>
          <p:cNvSpPr txBox="1"/>
          <p:nvPr/>
        </p:nvSpPr>
        <p:spPr>
          <a:xfrm>
            <a:off x="9986606" y="2295525"/>
            <a:ext cx="2100190"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Wingdings" panose="05000000000000000000" pitchFamily="2" charset="2"/>
              <a:buChar char="Ø"/>
            </a:pPr>
            <a:r>
              <a:rPr lang="en-US" sz="2400" dirty="0"/>
              <a:t>Perviousness</a:t>
            </a:r>
          </a:p>
          <a:p>
            <a:pPr marL="285750" indent="-285750">
              <a:buFont typeface="Wingdings" panose="05000000000000000000" pitchFamily="2" charset="2"/>
              <a:buChar char="Ø"/>
            </a:pPr>
            <a:r>
              <a:rPr lang="en-US" sz="2400" dirty="0"/>
              <a:t>Stormwater </a:t>
            </a:r>
          </a:p>
        </p:txBody>
      </p:sp>
      <p:sp>
        <p:nvSpPr>
          <p:cNvPr id="10" name="Rectangle 16">
            <a:extLst>
              <a:ext uri="{FF2B5EF4-FFF2-40B4-BE49-F238E27FC236}">
                <a16:creationId xmlns:a16="http://schemas.microsoft.com/office/drawing/2014/main" id="{27E1730B-5918-4332-B310-84039627B1F2}"/>
              </a:ext>
            </a:extLst>
          </p:cNvPr>
          <p:cNvSpPr>
            <a:spLocks noChangeArrowheads="1"/>
          </p:cNvSpPr>
          <p:nvPr/>
        </p:nvSpPr>
        <p:spPr bwMode="auto">
          <a:xfrm>
            <a:off x="64949" y="6568966"/>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900" dirty="0"/>
              <a:t>US EPA Office of Research and Development</a:t>
            </a:r>
          </a:p>
          <a:p>
            <a:pPr>
              <a:lnSpc>
                <a:spcPct val="90000"/>
              </a:lnSpc>
            </a:pPr>
            <a:r>
              <a:rPr lang="en-US" sz="900" dirty="0"/>
              <a:t>Center for Public Health and Environmental Assessment, Pacific Ecological Systems Division</a:t>
            </a:r>
          </a:p>
        </p:txBody>
      </p:sp>
      <p:sp>
        <p:nvSpPr>
          <p:cNvPr id="4" name="TextBox 3">
            <a:extLst>
              <a:ext uri="{FF2B5EF4-FFF2-40B4-BE49-F238E27FC236}">
                <a16:creationId xmlns:a16="http://schemas.microsoft.com/office/drawing/2014/main" id="{4B19D8F2-C758-43B0-8ABD-515B96B7C329}"/>
              </a:ext>
            </a:extLst>
          </p:cNvPr>
          <p:cNvSpPr txBox="1"/>
          <p:nvPr/>
        </p:nvSpPr>
        <p:spPr>
          <a:xfrm>
            <a:off x="64949" y="1557844"/>
            <a:ext cx="4494694" cy="5109091"/>
          </a:xfrm>
          <a:prstGeom prst="rect">
            <a:avLst/>
          </a:prstGeom>
          <a:noFill/>
        </p:spPr>
        <p:txBody>
          <a:bodyPr wrap="square" rtlCol="0">
            <a:spAutoFit/>
          </a:bodyPr>
          <a:lstStyle/>
          <a:p>
            <a:r>
              <a:rPr lang="en-US" sz="2600" dirty="0"/>
              <a:t>Water &amp; Chemical Transport </a:t>
            </a:r>
          </a:p>
          <a:p>
            <a:pPr marL="519113" lvl="1" indent="-285750">
              <a:spcAft>
                <a:spcPts val="600"/>
              </a:spcAft>
              <a:buFont typeface="Arial" panose="020B0604020202020204" pitchFamily="34" charset="0"/>
              <a:buChar char="•"/>
            </a:pPr>
            <a:r>
              <a:rPr lang="en-US" sz="2000" dirty="0"/>
              <a:t>Daily precipitation</a:t>
            </a:r>
          </a:p>
          <a:p>
            <a:pPr marL="519113" lvl="1" indent="-285750">
              <a:spcAft>
                <a:spcPts val="600"/>
              </a:spcAft>
              <a:buFont typeface="Arial" panose="020B0604020202020204" pitchFamily="34" charset="0"/>
              <a:buChar char="•"/>
            </a:pPr>
            <a:r>
              <a:rPr lang="en-US" sz="2000" dirty="0"/>
              <a:t>Surface layer perviousness (0-1)</a:t>
            </a:r>
          </a:p>
          <a:p>
            <a:pPr marL="519113" lvl="1" indent="-285750">
              <a:spcAft>
                <a:spcPts val="600"/>
              </a:spcAft>
              <a:buFont typeface="Arial" panose="020B0604020202020204" pitchFamily="34" charset="0"/>
              <a:buChar char="•"/>
            </a:pPr>
            <a:r>
              <a:rPr lang="en-US" sz="2000" dirty="0"/>
              <a:t>Stormwater System</a:t>
            </a:r>
          </a:p>
          <a:p>
            <a:pPr marL="976313" lvl="2" indent="-285750">
              <a:spcAft>
                <a:spcPts val="600"/>
              </a:spcAft>
              <a:buFont typeface="Arial" panose="020B0604020202020204" pitchFamily="34" charset="0"/>
              <a:buChar char="•"/>
              <a:tabLst>
                <a:tab pos="1198563" algn="l"/>
              </a:tabLst>
            </a:pPr>
            <a:r>
              <a:rPr lang="en-US" dirty="0"/>
              <a:t>Spatially-explicit roads, curbs,  drains, pipes</a:t>
            </a:r>
          </a:p>
          <a:p>
            <a:pPr marL="976313" lvl="2" indent="-285750">
              <a:spcAft>
                <a:spcPts val="600"/>
              </a:spcAft>
              <a:buFont typeface="Arial" panose="020B0604020202020204" pitchFamily="34" charset="0"/>
              <a:buChar char="•"/>
              <a:tabLst>
                <a:tab pos="1198563" algn="l"/>
              </a:tabLst>
            </a:pPr>
            <a:r>
              <a:rPr lang="en-US" dirty="0"/>
              <a:t>Transfers: curb to drain to pipe to stream…</a:t>
            </a:r>
          </a:p>
          <a:p>
            <a:pPr marL="519113" lvl="1" indent="-285750">
              <a:spcAft>
                <a:spcPts val="600"/>
              </a:spcAft>
              <a:buFont typeface="Arial" panose="020B0604020202020204" pitchFamily="34" charset="0"/>
              <a:buChar char="•"/>
            </a:pPr>
            <a:r>
              <a:rPr lang="en-US" sz="2000" dirty="0"/>
              <a:t>Soil matrix (10-m grid)</a:t>
            </a:r>
          </a:p>
          <a:p>
            <a:pPr marL="976313" lvl="2" indent="-285750">
              <a:spcAft>
                <a:spcPts val="600"/>
              </a:spcAft>
              <a:buFont typeface="Arial" panose="020B0604020202020204" pitchFamily="34" charset="0"/>
              <a:buChar char="•"/>
              <a:tabLst>
                <a:tab pos="1198563" algn="l"/>
              </a:tabLst>
            </a:pPr>
            <a:r>
              <a:rPr lang="en-US" dirty="0"/>
              <a:t>Vertical and lateral flow (see figure)</a:t>
            </a:r>
          </a:p>
          <a:p>
            <a:pPr marL="976313" lvl="2" indent="-285750">
              <a:spcAft>
                <a:spcPts val="600"/>
              </a:spcAft>
              <a:buFont typeface="Arial" panose="020B0604020202020204" pitchFamily="34" charset="0"/>
              <a:buChar char="•"/>
              <a:tabLst>
                <a:tab pos="1198563" algn="l"/>
              </a:tabLst>
            </a:pPr>
            <a:r>
              <a:rPr lang="en-US" dirty="0"/>
              <a:t>Contaminant transport, decomposition, sorption, desorption, aqueous/solid phase mass balance</a:t>
            </a:r>
          </a:p>
          <a:p>
            <a:endParaRPr lang="en-US" dirty="0"/>
          </a:p>
        </p:txBody>
      </p:sp>
      <p:sp>
        <p:nvSpPr>
          <p:cNvPr id="15" name="Slide Number Placeholder 8">
            <a:extLst>
              <a:ext uri="{FF2B5EF4-FFF2-40B4-BE49-F238E27FC236}">
                <a16:creationId xmlns:a16="http://schemas.microsoft.com/office/drawing/2014/main" id="{82F8585C-94B6-42C5-83B6-D223DA8F2121}"/>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8</a:t>
            </a:fld>
            <a:endParaRPr lang="en-US" sz="1600" dirty="0">
              <a:solidFill>
                <a:schemeClr val="tx1"/>
              </a:solidFill>
            </a:endParaRPr>
          </a:p>
        </p:txBody>
      </p:sp>
      <p:grpSp>
        <p:nvGrpSpPr>
          <p:cNvPr id="12" name="Group 11">
            <a:extLst>
              <a:ext uri="{FF2B5EF4-FFF2-40B4-BE49-F238E27FC236}">
                <a16:creationId xmlns:a16="http://schemas.microsoft.com/office/drawing/2014/main" id="{AD152AA4-7E7F-44A0-A4AF-7D28DD3FE75E}"/>
              </a:ext>
            </a:extLst>
          </p:cNvPr>
          <p:cNvGrpSpPr/>
          <p:nvPr/>
        </p:nvGrpSpPr>
        <p:grpSpPr>
          <a:xfrm>
            <a:off x="4439429" y="1430028"/>
            <a:ext cx="7648575" cy="4855307"/>
            <a:chOff x="4439429" y="1430028"/>
            <a:chExt cx="7648575" cy="4855307"/>
          </a:xfrm>
        </p:grpSpPr>
        <p:grpSp>
          <p:nvGrpSpPr>
            <p:cNvPr id="14" name="Group 13">
              <a:extLst>
                <a:ext uri="{FF2B5EF4-FFF2-40B4-BE49-F238E27FC236}">
                  <a16:creationId xmlns:a16="http://schemas.microsoft.com/office/drawing/2014/main" id="{E700A16F-ACE5-4A97-801C-940D12D40B75}"/>
                </a:ext>
              </a:extLst>
            </p:cNvPr>
            <p:cNvGrpSpPr/>
            <p:nvPr/>
          </p:nvGrpSpPr>
          <p:grpSpPr>
            <a:xfrm>
              <a:off x="4439429" y="1430028"/>
              <a:ext cx="7648575" cy="4855307"/>
              <a:chOff x="4352930" y="1557844"/>
              <a:chExt cx="7648575" cy="4855307"/>
            </a:xfrm>
          </p:grpSpPr>
          <p:grpSp>
            <p:nvGrpSpPr>
              <p:cNvPr id="9" name="Group 8">
                <a:extLst>
                  <a:ext uri="{FF2B5EF4-FFF2-40B4-BE49-F238E27FC236}">
                    <a16:creationId xmlns:a16="http://schemas.microsoft.com/office/drawing/2014/main" id="{F7DB72F8-1A37-4A3F-9F14-0F181E6AA230}"/>
                  </a:ext>
                </a:extLst>
              </p:cNvPr>
              <p:cNvGrpSpPr/>
              <p:nvPr/>
            </p:nvGrpSpPr>
            <p:grpSpPr>
              <a:xfrm>
                <a:off x="4352930" y="1557844"/>
                <a:ext cx="7648575" cy="4855307"/>
                <a:chOff x="4543425" y="2002693"/>
                <a:chExt cx="7648575" cy="4855307"/>
              </a:xfrm>
            </p:grpSpPr>
            <p:pic>
              <p:nvPicPr>
                <p:cNvPr id="5" name="Picture 4" descr="Chart&#10;&#10;Description automatically generated">
                  <a:extLst>
                    <a:ext uri="{FF2B5EF4-FFF2-40B4-BE49-F238E27FC236}">
                      <a16:creationId xmlns:a16="http://schemas.microsoft.com/office/drawing/2014/main" id="{FEDAEE49-FD03-493E-8B83-0B0BEDAFD517}"/>
                    </a:ext>
                  </a:extLst>
                </p:cNvPr>
                <p:cNvPicPr>
                  <a:picLocks noChangeAspect="1"/>
                </p:cNvPicPr>
                <p:nvPr/>
              </p:nvPicPr>
              <p:blipFill rotWithShape="1">
                <a:blip r:embed="rId3"/>
                <a:srcRect r="7162"/>
                <a:stretch/>
              </p:blipFill>
              <p:spPr>
                <a:xfrm>
                  <a:off x="4906526" y="2002693"/>
                  <a:ext cx="7285474" cy="4855307"/>
                </a:xfrm>
                <a:prstGeom prst="rect">
                  <a:avLst/>
                </a:prstGeom>
                <a:ln>
                  <a:solidFill>
                    <a:schemeClr val="tx1"/>
                  </a:solidFill>
                </a:ln>
              </p:spPr>
            </p:pic>
            <p:pic>
              <p:nvPicPr>
                <p:cNvPr id="7" name="Picture 6" descr="A picture containing surface chart&#10;&#10;Description automatically generated">
                  <a:extLst>
                    <a:ext uri="{FF2B5EF4-FFF2-40B4-BE49-F238E27FC236}">
                      <a16:creationId xmlns:a16="http://schemas.microsoft.com/office/drawing/2014/main" id="{396356F7-5CE9-4B1E-ACE3-77D5ADEE94D5}"/>
                    </a:ext>
                  </a:extLst>
                </p:cNvPr>
                <p:cNvPicPr>
                  <a:picLocks noChangeAspect="1"/>
                </p:cNvPicPr>
                <p:nvPr/>
              </p:nvPicPr>
              <p:blipFill rotWithShape="1">
                <a:blip r:embed="rId4"/>
                <a:srcRect l="1" r="2713"/>
                <a:stretch/>
              </p:blipFill>
              <p:spPr>
                <a:xfrm>
                  <a:off x="4543425" y="2819400"/>
                  <a:ext cx="2390775" cy="2419350"/>
                </a:xfrm>
                <a:prstGeom prst="rect">
                  <a:avLst/>
                </a:prstGeom>
                <a:ln>
                  <a:solidFill>
                    <a:schemeClr val="tx1"/>
                  </a:solidFill>
                </a:ln>
              </p:spPr>
            </p:pic>
          </p:grpSp>
          <p:sp>
            <p:nvSpPr>
              <p:cNvPr id="13" name="TextBox 12">
                <a:extLst>
                  <a:ext uri="{FF2B5EF4-FFF2-40B4-BE49-F238E27FC236}">
                    <a16:creationId xmlns:a16="http://schemas.microsoft.com/office/drawing/2014/main" id="{70A777F8-3F73-4B37-848B-E272A25B9E15}"/>
                  </a:ext>
                </a:extLst>
              </p:cNvPr>
              <p:cNvSpPr txBox="1"/>
              <p:nvPr/>
            </p:nvSpPr>
            <p:spPr>
              <a:xfrm>
                <a:off x="10324274" y="5811224"/>
                <a:ext cx="612668" cy="269304"/>
              </a:xfrm>
              <a:prstGeom prst="rect">
                <a:avLst/>
              </a:prstGeom>
              <a:solidFill>
                <a:schemeClr val="bg1"/>
              </a:solidFill>
            </p:spPr>
            <p:txBody>
              <a:bodyPr wrap="none" rtlCol="0">
                <a:spAutoFit/>
              </a:bodyPr>
              <a:lstStyle/>
              <a:p>
                <a:r>
                  <a:rPr lang="en-US" sz="1150" dirty="0">
                    <a:solidFill>
                      <a:schemeClr val="tx1">
                        <a:lumMod val="65000"/>
                        <a:lumOff val="35000"/>
                      </a:schemeClr>
                    </a:solidFill>
                    <a:latin typeface="Times New Roman" panose="02020603050405020304" pitchFamily="18" charset="0"/>
                    <a:cs typeface="Times New Roman" panose="02020603050405020304" pitchFamily="18" charset="0"/>
                  </a:rPr>
                  <a:t>surface</a:t>
                </a:r>
              </a:p>
            </p:txBody>
          </p:sp>
        </p:grpSp>
        <p:pic>
          <p:nvPicPr>
            <p:cNvPr id="6" name="Picture 5">
              <a:extLst>
                <a:ext uri="{FF2B5EF4-FFF2-40B4-BE49-F238E27FC236}">
                  <a16:creationId xmlns:a16="http://schemas.microsoft.com/office/drawing/2014/main" id="{8CE3426A-767C-4809-8B4A-AD32DB2CE788}"/>
                </a:ext>
              </a:extLst>
            </p:cNvPr>
            <p:cNvPicPr>
              <a:picLocks noChangeAspect="1"/>
            </p:cNvPicPr>
            <p:nvPr/>
          </p:nvPicPr>
          <p:blipFill>
            <a:blip r:embed="rId5"/>
            <a:stretch>
              <a:fillRect/>
            </a:stretch>
          </p:blipFill>
          <p:spPr>
            <a:xfrm>
              <a:off x="4823312" y="1452283"/>
              <a:ext cx="695325" cy="228600"/>
            </a:xfrm>
            <a:prstGeom prst="rect">
              <a:avLst/>
            </a:prstGeom>
          </p:spPr>
        </p:pic>
      </p:grpSp>
    </p:spTree>
    <p:extLst>
      <p:ext uri="{BB962C8B-B14F-4D97-AF65-F5344CB8AC3E}">
        <p14:creationId xmlns:p14="http://schemas.microsoft.com/office/powerpoint/2010/main" val="188474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E0C6-B2F2-4EA9-AD63-7FDE235B1226}"/>
              </a:ext>
            </a:extLst>
          </p:cNvPr>
          <p:cNvSpPr>
            <a:spLocks noGrp="1"/>
          </p:cNvSpPr>
          <p:nvPr>
            <p:ph type="title"/>
          </p:nvPr>
        </p:nvSpPr>
        <p:spPr>
          <a:xfrm>
            <a:off x="82602" y="0"/>
            <a:ext cx="12026795" cy="666750"/>
          </a:xfrm>
        </p:spPr>
        <p:txBody>
          <a:bodyPr>
            <a:normAutofit fontScale="90000"/>
          </a:bodyPr>
          <a:lstStyle/>
          <a:p>
            <a:r>
              <a:rPr lang="en-US" dirty="0"/>
              <a:t>VELMA Urban Setup: Major Spatial Components</a:t>
            </a:r>
          </a:p>
        </p:txBody>
      </p:sp>
      <p:pic>
        <p:nvPicPr>
          <p:cNvPr id="4" name="Picture 3">
            <a:extLst>
              <a:ext uri="{FF2B5EF4-FFF2-40B4-BE49-F238E27FC236}">
                <a16:creationId xmlns:a16="http://schemas.microsoft.com/office/drawing/2014/main" id="{36645D89-7371-4242-A19E-81CF4B267E01}"/>
              </a:ext>
            </a:extLst>
          </p:cNvPr>
          <p:cNvPicPr/>
          <p:nvPr/>
        </p:nvPicPr>
        <p:blipFill>
          <a:blip r:embed="rId3"/>
          <a:stretch>
            <a:fillRect/>
          </a:stretch>
        </p:blipFill>
        <p:spPr>
          <a:xfrm>
            <a:off x="3436302" y="647699"/>
            <a:ext cx="3077845" cy="5943600"/>
          </a:xfrm>
          <a:prstGeom prst="rect">
            <a:avLst/>
          </a:prstGeom>
        </p:spPr>
      </p:pic>
      <p:pic>
        <p:nvPicPr>
          <p:cNvPr id="5" name="Picture 4">
            <a:extLst>
              <a:ext uri="{FF2B5EF4-FFF2-40B4-BE49-F238E27FC236}">
                <a16:creationId xmlns:a16="http://schemas.microsoft.com/office/drawing/2014/main" id="{EB0E4A3C-EB4E-48DC-931E-9C11873A20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223" y="679574"/>
            <a:ext cx="3195179" cy="5879850"/>
          </a:xfrm>
          <a:prstGeom prst="rect">
            <a:avLst/>
          </a:prstGeom>
        </p:spPr>
      </p:pic>
      <p:pic>
        <p:nvPicPr>
          <p:cNvPr id="6" name="Picture 5">
            <a:extLst>
              <a:ext uri="{FF2B5EF4-FFF2-40B4-BE49-F238E27FC236}">
                <a16:creationId xmlns:a16="http://schemas.microsoft.com/office/drawing/2014/main" id="{2805C542-A066-4C49-B195-27CBFDE65FCF}"/>
              </a:ext>
            </a:extLst>
          </p:cNvPr>
          <p:cNvPicPr/>
          <p:nvPr/>
        </p:nvPicPr>
        <p:blipFill>
          <a:blip r:embed="rId5"/>
          <a:stretch>
            <a:fillRect/>
          </a:stretch>
        </p:blipFill>
        <p:spPr>
          <a:xfrm>
            <a:off x="6603047" y="647700"/>
            <a:ext cx="3063240" cy="5943600"/>
          </a:xfrm>
          <a:prstGeom prst="rect">
            <a:avLst/>
          </a:prstGeom>
        </p:spPr>
      </p:pic>
      <p:sp>
        <p:nvSpPr>
          <p:cNvPr id="8" name="Rectangle 16">
            <a:extLst>
              <a:ext uri="{FF2B5EF4-FFF2-40B4-BE49-F238E27FC236}">
                <a16:creationId xmlns:a16="http://schemas.microsoft.com/office/drawing/2014/main" id="{6F6B8B87-ADDC-4951-9C24-CD157415EC12}"/>
              </a:ext>
            </a:extLst>
          </p:cNvPr>
          <p:cNvSpPr>
            <a:spLocks noChangeArrowheads="1"/>
          </p:cNvSpPr>
          <p:nvPr/>
        </p:nvSpPr>
        <p:spPr bwMode="auto">
          <a:xfrm>
            <a:off x="64949" y="6618394"/>
            <a:ext cx="5643562" cy="359089"/>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nSpc>
                <a:spcPct val="90000"/>
              </a:lnSpc>
            </a:pPr>
            <a:r>
              <a:rPr lang="en-US" sz="800" dirty="0"/>
              <a:t>US EPA Office of Research and Development</a:t>
            </a:r>
          </a:p>
          <a:p>
            <a:pPr>
              <a:lnSpc>
                <a:spcPct val="90000"/>
              </a:lnSpc>
            </a:pPr>
            <a:r>
              <a:rPr lang="en-US" sz="800" dirty="0"/>
              <a:t>Center for Public Health and Environmental Assessment, Pacific Ecological Systems Division</a:t>
            </a:r>
          </a:p>
        </p:txBody>
      </p:sp>
      <p:grpSp>
        <p:nvGrpSpPr>
          <p:cNvPr id="20" name="Group 19">
            <a:extLst>
              <a:ext uri="{FF2B5EF4-FFF2-40B4-BE49-F238E27FC236}">
                <a16:creationId xmlns:a16="http://schemas.microsoft.com/office/drawing/2014/main" id="{410F2B1C-FF51-4188-9F22-C9D2A33C3601}"/>
              </a:ext>
            </a:extLst>
          </p:cNvPr>
          <p:cNvGrpSpPr/>
          <p:nvPr/>
        </p:nvGrpSpPr>
        <p:grpSpPr>
          <a:xfrm>
            <a:off x="9755187" y="628649"/>
            <a:ext cx="2393966" cy="6216542"/>
            <a:chOff x="9755187" y="628649"/>
            <a:chExt cx="2393966" cy="6216542"/>
          </a:xfrm>
        </p:grpSpPr>
        <p:grpSp>
          <p:nvGrpSpPr>
            <p:cNvPr id="18" name="Group 17">
              <a:extLst>
                <a:ext uri="{FF2B5EF4-FFF2-40B4-BE49-F238E27FC236}">
                  <a16:creationId xmlns:a16="http://schemas.microsoft.com/office/drawing/2014/main" id="{A34C88D0-F9E6-4EA0-9BE5-C39F265B5A4A}"/>
                </a:ext>
              </a:extLst>
            </p:cNvPr>
            <p:cNvGrpSpPr/>
            <p:nvPr/>
          </p:nvGrpSpPr>
          <p:grpSpPr>
            <a:xfrm>
              <a:off x="9755187" y="628649"/>
              <a:ext cx="2393966" cy="6216542"/>
              <a:chOff x="9755187" y="628649"/>
              <a:chExt cx="2393966" cy="6216542"/>
            </a:xfrm>
          </p:grpSpPr>
          <p:pic>
            <p:nvPicPr>
              <p:cNvPr id="7" name="Picture 6" descr="A close up of a map&#10;&#10;Description automatically generated">
                <a:extLst>
                  <a:ext uri="{FF2B5EF4-FFF2-40B4-BE49-F238E27FC236}">
                    <a16:creationId xmlns:a16="http://schemas.microsoft.com/office/drawing/2014/main" id="{1679D825-0D86-4978-AA4A-55080DB60F81}"/>
                  </a:ext>
                </a:extLst>
              </p:cNvPr>
              <p:cNvPicPr/>
              <p:nvPr/>
            </p:nvPicPr>
            <p:blipFill rotWithShape="1">
              <a:blip r:embed="rId6" cstate="print">
                <a:extLst>
                  <a:ext uri="{28A0092B-C50C-407E-A947-70E740481C1C}">
                    <a14:useLocalDpi xmlns:a14="http://schemas.microsoft.com/office/drawing/2010/main" val="0"/>
                  </a:ext>
                </a:extLst>
              </a:blip>
              <a:srcRect l="4861" t="3755" r="49807" b="3208"/>
              <a:stretch/>
            </p:blipFill>
            <p:spPr bwMode="auto">
              <a:xfrm>
                <a:off x="9755187" y="628649"/>
                <a:ext cx="2319233" cy="6057902"/>
              </a:xfrm>
              <a:prstGeom prst="rect">
                <a:avLst/>
              </a:prstGeom>
              <a:ln>
                <a:noFill/>
              </a:ln>
              <a:extLst>
                <a:ext uri="{53640926-AAD7-44D8-BBD7-CCE9431645EC}">
                  <a14:shadowObscured xmlns:a14="http://schemas.microsoft.com/office/drawing/2010/main"/>
                </a:ext>
              </a:extLst>
            </p:spPr>
          </p:pic>
          <p:sp>
            <p:nvSpPr>
              <p:cNvPr id="9" name="Slide Number Placeholder 8">
                <a:extLst>
                  <a:ext uri="{FF2B5EF4-FFF2-40B4-BE49-F238E27FC236}">
                    <a16:creationId xmlns:a16="http://schemas.microsoft.com/office/drawing/2014/main" id="{40933D36-160A-4CDB-9EB2-551EB9A3E56F}"/>
                  </a:ext>
                </a:extLst>
              </p:cNvPr>
              <p:cNvSpPr txBox="1">
                <a:spLocks/>
              </p:cNvSpPr>
              <p:nvPr/>
            </p:nvSpPr>
            <p:spPr>
              <a:xfrm>
                <a:off x="11702986" y="6600856"/>
                <a:ext cx="446167" cy="24433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9EFF2-DF63-40F5-BBEC-44A3FDA193BA}" type="slidenum">
                  <a:rPr lang="en-US" sz="1600" smtClean="0">
                    <a:solidFill>
                      <a:schemeClr val="tx1"/>
                    </a:solidFill>
                  </a:rPr>
                  <a:pPr/>
                  <a:t>9</a:t>
                </a:fld>
                <a:endParaRPr lang="en-US" sz="1600" dirty="0">
                  <a:solidFill>
                    <a:schemeClr val="tx1"/>
                  </a:solidFill>
                </a:endParaRPr>
              </a:p>
            </p:txBody>
          </p:sp>
          <p:pic>
            <p:nvPicPr>
              <p:cNvPr id="11" name="Picture 10">
                <a:extLst>
                  <a:ext uri="{FF2B5EF4-FFF2-40B4-BE49-F238E27FC236}">
                    <a16:creationId xmlns:a16="http://schemas.microsoft.com/office/drawing/2014/main" id="{7872240D-5BC5-4681-8279-5435E03C43C6}"/>
                  </a:ext>
                </a:extLst>
              </p:cNvPr>
              <p:cNvPicPr>
                <a:picLocks noChangeAspect="1"/>
              </p:cNvPicPr>
              <p:nvPr/>
            </p:nvPicPr>
            <p:blipFill>
              <a:blip r:embed="rId7"/>
              <a:stretch>
                <a:fillRect/>
              </a:stretch>
            </p:blipFill>
            <p:spPr>
              <a:xfrm>
                <a:off x="9864435" y="1152524"/>
                <a:ext cx="495300" cy="142875"/>
              </a:xfrm>
              <a:prstGeom prst="rect">
                <a:avLst/>
              </a:prstGeom>
            </p:spPr>
          </p:pic>
          <p:sp>
            <p:nvSpPr>
              <p:cNvPr id="3" name="Freeform: Shape 2">
                <a:extLst>
                  <a:ext uri="{FF2B5EF4-FFF2-40B4-BE49-F238E27FC236}">
                    <a16:creationId xmlns:a16="http://schemas.microsoft.com/office/drawing/2014/main" id="{A7CA00E4-73CB-4722-9714-23174524E07F}"/>
                  </a:ext>
                </a:extLst>
              </p:cNvPr>
              <p:cNvSpPr/>
              <p:nvPr/>
            </p:nvSpPr>
            <p:spPr>
              <a:xfrm>
                <a:off x="9940635" y="1202112"/>
                <a:ext cx="342900" cy="54954"/>
              </a:xfrm>
              <a:custGeom>
                <a:avLst/>
                <a:gdLst>
                  <a:gd name="connsiteX0" fmla="*/ 0 w 342900"/>
                  <a:gd name="connsiteY0" fmla="*/ 54954 h 54954"/>
                  <a:gd name="connsiteX1" fmla="*/ 83127 w 342900"/>
                  <a:gd name="connsiteY1" fmla="*/ 34172 h 54954"/>
                  <a:gd name="connsiteX2" fmla="*/ 187036 w 342900"/>
                  <a:gd name="connsiteY2" fmla="*/ 23781 h 54954"/>
                  <a:gd name="connsiteX3" fmla="*/ 218209 w 342900"/>
                  <a:gd name="connsiteY3" fmla="*/ 44563 h 54954"/>
                  <a:gd name="connsiteX4" fmla="*/ 290945 w 342900"/>
                  <a:gd name="connsiteY4" fmla="*/ 34172 h 54954"/>
                  <a:gd name="connsiteX5" fmla="*/ 332509 w 342900"/>
                  <a:gd name="connsiteY5" fmla="*/ 2999 h 54954"/>
                  <a:gd name="connsiteX6" fmla="*/ 342900 w 342900"/>
                  <a:gd name="connsiteY6" fmla="*/ 2999 h 5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54954">
                    <a:moveTo>
                      <a:pt x="0" y="54954"/>
                    </a:moveTo>
                    <a:cubicBezTo>
                      <a:pt x="25977" y="47161"/>
                      <a:pt x="51954" y="39368"/>
                      <a:pt x="83127" y="34172"/>
                    </a:cubicBezTo>
                    <a:cubicBezTo>
                      <a:pt x="114300" y="28976"/>
                      <a:pt x="187036" y="23781"/>
                      <a:pt x="187036" y="23781"/>
                    </a:cubicBezTo>
                    <a:cubicBezTo>
                      <a:pt x="209550" y="25513"/>
                      <a:pt x="200891" y="42831"/>
                      <a:pt x="218209" y="44563"/>
                    </a:cubicBezTo>
                    <a:cubicBezTo>
                      <a:pt x="235527" y="46295"/>
                      <a:pt x="290945" y="34172"/>
                      <a:pt x="290945" y="34172"/>
                    </a:cubicBezTo>
                    <a:cubicBezTo>
                      <a:pt x="309995" y="27245"/>
                      <a:pt x="332509" y="2999"/>
                      <a:pt x="332509" y="2999"/>
                    </a:cubicBezTo>
                    <a:cubicBezTo>
                      <a:pt x="341168" y="-2197"/>
                      <a:pt x="342034" y="401"/>
                      <a:pt x="342900" y="2999"/>
                    </a:cubicBez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45C267-0896-40C6-A5C0-436176CD70BB}"/>
                  </a:ext>
                </a:extLst>
              </p:cNvPr>
              <p:cNvSpPr txBox="1"/>
              <p:nvPr/>
            </p:nvSpPr>
            <p:spPr>
              <a:xfrm>
                <a:off x="10372435" y="1109057"/>
                <a:ext cx="756229" cy="184666"/>
              </a:xfrm>
              <a:prstGeom prst="rect">
                <a:avLst/>
              </a:prstGeom>
              <a:solidFill>
                <a:schemeClr val="bg1"/>
              </a:solidFill>
            </p:spPr>
            <p:txBody>
              <a:bodyPr wrap="square" lIns="0" tIns="0" rIns="0" bIns="0" rtlCol="0">
                <a:spAutoFit/>
              </a:bodyPr>
              <a:lstStyle/>
              <a:p>
                <a:r>
                  <a:rPr lang="en-US" sz="1200" b="1" dirty="0"/>
                  <a:t>Flow paths</a:t>
                </a:r>
              </a:p>
            </p:txBody>
          </p:sp>
          <p:sp>
            <p:nvSpPr>
              <p:cNvPr id="16" name="TextBox 15">
                <a:extLst>
                  <a:ext uri="{FF2B5EF4-FFF2-40B4-BE49-F238E27FC236}">
                    <a16:creationId xmlns:a16="http://schemas.microsoft.com/office/drawing/2014/main" id="{910BA1D5-5E04-42EC-9A0D-4EEAF4E62674}"/>
                  </a:ext>
                </a:extLst>
              </p:cNvPr>
              <p:cNvSpPr txBox="1"/>
              <p:nvPr/>
            </p:nvSpPr>
            <p:spPr>
              <a:xfrm>
                <a:off x="11508508" y="1103573"/>
                <a:ext cx="446167" cy="184666"/>
              </a:xfrm>
              <a:prstGeom prst="rect">
                <a:avLst/>
              </a:prstGeom>
              <a:solidFill>
                <a:schemeClr val="bg1"/>
              </a:solidFill>
            </p:spPr>
            <p:txBody>
              <a:bodyPr wrap="square" lIns="0" tIns="0" rIns="0" bIns="0" rtlCol="0">
                <a:spAutoFit/>
              </a:bodyPr>
              <a:lstStyle/>
              <a:p>
                <a:r>
                  <a:rPr lang="en-US" sz="1200" b="1" dirty="0"/>
                  <a:t>Roads</a:t>
                </a:r>
              </a:p>
            </p:txBody>
          </p:sp>
          <p:sp>
            <p:nvSpPr>
              <p:cNvPr id="17" name="TextBox 16">
                <a:extLst>
                  <a:ext uri="{FF2B5EF4-FFF2-40B4-BE49-F238E27FC236}">
                    <a16:creationId xmlns:a16="http://schemas.microsoft.com/office/drawing/2014/main" id="{28CD9FDB-B828-4F79-A5BC-FD3DCCA90A5A}"/>
                  </a:ext>
                </a:extLst>
              </p:cNvPr>
              <p:cNvSpPr txBox="1"/>
              <p:nvPr/>
            </p:nvSpPr>
            <p:spPr>
              <a:xfrm>
                <a:off x="10358521" y="1305790"/>
                <a:ext cx="446167" cy="184666"/>
              </a:xfrm>
              <a:prstGeom prst="rect">
                <a:avLst/>
              </a:prstGeom>
              <a:solidFill>
                <a:schemeClr val="bg1"/>
              </a:solidFill>
            </p:spPr>
            <p:txBody>
              <a:bodyPr wrap="square" lIns="0" tIns="0" rIns="0" bIns="0" rtlCol="0">
                <a:spAutoFit/>
              </a:bodyPr>
              <a:lstStyle/>
              <a:p>
                <a:r>
                  <a:rPr lang="en-US" sz="1200" b="1" dirty="0"/>
                  <a:t>Drains</a:t>
                </a:r>
              </a:p>
            </p:txBody>
          </p:sp>
        </p:grpSp>
        <p:sp>
          <p:nvSpPr>
            <p:cNvPr id="19" name="TextBox 18">
              <a:extLst>
                <a:ext uri="{FF2B5EF4-FFF2-40B4-BE49-F238E27FC236}">
                  <a16:creationId xmlns:a16="http://schemas.microsoft.com/office/drawing/2014/main" id="{9EC37BF0-19AE-47F1-96A0-28ED083D272D}"/>
                </a:ext>
              </a:extLst>
            </p:cNvPr>
            <p:cNvSpPr txBox="1"/>
            <p:nvPr/>
          </p:nvSpPr>
          <p:spPr>
            <a:xfrm rot="15721892">
              <a:off x="10311610" y="3440029"/>
              <a:ext cx="1795620" cy="369332"/>
            </a:xfrm>
            <a:prstGeom prst="rect">
              <a:avLst/>
            </a:prstGeom>
            <a:noFill/>
          </p:spPr>
          <p:txBody>
            <a:bodyPr wrap="none" rtlCol="0">
              <a:spAutoFit/>
            </a:bodyPr>
            <a:lstStyle/>
            <a:p>
              <a:r>
                <a:rPr lang="en-US" dirty="0">
                  <a:solidFill>
                    <a:schemeClr val="bg2"/>
                  </a:solidFill>
                </a:rPr>
                <a:t>Longfellow Creek</a:t>
              </a:r>
            </a:p>
          </p:txBody>
        </p:sp>
      </p:grpSp>
    </p:spTree>
    <p:extLst>
      <p:ext uri="{BB962C8B-B14F-4D97-AF65-F5344CB8AC3E}">
        <p14:creationId xmlns:p14="http://schemas.microsoft.com/office/powerpoint/2010/main" val="2423906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10401</TotalTime>
  <Words>4106</Words>
  <Application>Microsoft Office PowerPoint</Application>
  <PresentationFormat>Widescreen</PresentationFormat>
  <Paragraphs>274</Paragraphs>
  <Slides>17</Slides>
  <Notes>17</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Calibri</vt:lpstr>
      <vt:lpstr>Calibri Light</vt:lpstr>
      <vt:lpstr>Gill Sans MT</vt:lpstr>
      <vt:lpstr>Open Sans</vt:lpstr>
      <vt:lpstr>Times New Roman</vt:lpstr>
      <vt:lpstr>Wingdings</vt:lpstr>
      <vt:lpstr>Office Theme</vt:lpstr>
      <vt:lpstr>14_Office Theme</vt:lpstr>
      <vt:lpstr>Model analysis and visualization of 6PPD-quinone fate and transport in Longfellow Creek watershed, Seattle, USA</vt:lpstr>
      <vt:lpstr>PowerPoint Presentation</vt:lpstr>
      <vt:lpstr>PowerPoint Presentation</vt:lpstr>
      <vt:lpstr>PowerPoint Presentation</vt:lpstr>
      <vt:lpstr>PowerPoint Presentation</vt:lpstr>
      <vt:lpstr>PowerPoint Presentation</vt:lpstr>
      <vt:lpstr>PowerPoint Presentation</vt:lpstr>
      <vt:lpstr>VELMA: Grid-based Urban Fate and Transport</vt:lpstr>
      <vt:lpstr>VELMA Urban Setup: Major Spatial Components</vt:lpstr>
      <vt:lpstr>PowerPoint Presentation</vt:lpstr>
      <vt:lpstr>VELMA 6PPD calibration setup</vt:lpstr>
      <vt:lpstr>Longfellow Creek observed vs. Simulated 6PPD-quinone</vt:lpstr>
      <vt:lpstr>PowerPoint Presentation</vt:lpstr>
      <vt:lpstr>Model Scenarios: High Point Neighborhood*</vt:lpstr>
      <vt:lpstr>PowerPoint Presentation</vt:lpstr>
      <vt:lpstr>       Summary of preliminary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EMCON 2021</dc:title>
  <dc:creator>Halama, Jonathan James</dc:creator>
  <cp:lastModifiedBy>McKane, Bob</cp:lastModifiedBy>
  <cp:revision>210</cp:revision>
  <dcterms:created xsi:type="dcterms:W3CDTF">2021-08-16T16:51:20Z</dcterms:created>
  <dcterms:modified xsi:type="dcterms:W3CDTF">2021-12-28T01:27:32Z</dcterms:modified>
</cp:coreProperties>
</file>